
<file path=[Content_Types].xml><?xml version="1.0" encoding="utf-8"?>
<Types xmlns="http://schemas.openxmlformats.org/package/2006/content-types">
  <Default ContentType="image/gif" Extension="gif"/>
  <Default ContentType="image/jpeg" Extension="jpeg"/>
  <Default ContentType="image/jpg" Extension="jpg"/>
  <Default ContentType="image/png" Extension="png"/>
  <Default ContentType="application/vnd.openxmlformats-package.relationships+xml" Extension="rels"/>
  <Default ContentType="application/vnd.openxmlformats-officedocument.spreadsheetml.sheet" Extension="xlsx"/>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drawingml.chart+xml" PartName="/ppt/charts/chart1.xml"/>
  <Override ContentType="application/vnd.openxmlformats-officedocument.drawingml.chart+xml" PartName="/ppt/charts/chart2.xml"/>
  <Override ContentType="application/vnd.openxmlformats-officedocument.drawingml.chart+xml" PartName="/ppt/charts/chart3.xml"/>
  <Override ContentType="application/vnd.openxmlformats-officedocument.drawingml.chart+xml" PartName="/ppt/charts/chart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4.xml"/>
  <Override ContentType="application/vnd.ms-office.chartstyle+xml" PartName="/ppt/charts/style1.xml"/>
  <Override ContentType="application/vnd.ms-office.chartstyle+xml" PartName="/ppt/charts/style2.xml"/>
  <Override ContentType="application/vnd.ms-office.chartstyle+xml" PartName="/ppt/charts/style3.xml"/>
  <Override ContentType="application/vnd.ms-office.chartstyle+xml" PartName="/ppt/charts/style4.xml"/>
  <Override ContentType="application/vnd.openxmlformats-officedocument.presentationml.commentAuthors+xml" PartName="/ppt/commentAuthors.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Override+xml" PartName="/ppt/theme/themeOverride1.xml"/>
  <Override ContentType="application/vnd.openxmlformats-officedocument.themeOverride+xml" PartName="/ppt/theme/themeOverride2.xml"/>
  <Override ContentType="application/vnd.openxmlformats-officedocument.themeOverride+xml" PartName="/ppt/theme/themeOverride3.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466" r:id="rId2"/>
    <p:sldId id="464" r:id="rId3"/>
    <p:sldId id="395" r:id="rId4"/>
    <p:sldId id="344" r:id="rId5"/>
    <p:sldId id="384" r:id="rId6"/>
    <p:sldId id="399" r:id="rId7"/>
    <p:sldId id="460" r:id="rId8"/>
    <p:sldId id="468" r:id="rId9"/>
    <p:sldId id="413" r:id="rId10"/>
    <p:sldId id="415" r:id="rId11"/>
    <p:sldId id="348" r:id="rId12"/>
    <p:sldId id="467" r:id="rId13"/>
    <p:sldId id="462" r:id="rId14"/>
    <p:sldId id="456" r:id="rId15"/>
    <p:sldId id="448" r:id="rId16"/>
    <p:sldId id="471" r:id="rId17"/>
    <p:sldId id="378" r:id="rId18"/>
    <p:sldId id="470" r:id="rId19"/>
    <p:sldId id="452" r:id="rId20"/>
    <p:sldId id="410" r:id="rId21"/>
    <p:sldId id="411" r:id="rId22"/>
    <p:sldId id="469" r:id="rId23"/>
    <p:sldId id="416" r:id="rId24"/>
    <p:sldId id="417" r:id="rId25"/>
    <p:sldId id="418" r:id="rId26"/>
    <p:sldId id="419" r:id="rId27"/>
  </p:sldIdLst>
  <p:sldSz cx="6858000" cy="9906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1" clrIdx="0"/>
  <p:cmAuthor id="1" name="taoul" initials="t" lastIdx="1" clrIdx="1">
    <p:extLst>
      <p:ext uri="{19B8F6BF-5375-455C-9EA6-DF929625EA0E}">
        <p15:presenceInfo xmlns:p15="http://schemas.microsoft.com/office/powerpoint/2012/main" userId="taou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1F497D"/>
    <a:srgbClr val="4F81BD"/>
    <a:srgbClr val="898989"/>
    <a:srgbClr val="254061"/>
    <a:srgbClr val="7F7F7F"/>
    <a:srgbClr val="B4A399"/>
    <a:srgbClr val="000000"/>
    <a:srgbClr val="DBD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3529" autoAdjust="0"/>
  </p:normalViewPr>
  <p:slideViewPr>
    <p:cSldViewPr>
      <p:cViewPr>
        <p:scale>
          <a:sx n="100" d="100"/>
          <a:sy n="100" d="100"/>
        </p:scale>
        <p:origin x="1782" y="-222"/>
      </p:cViewPr>
      <p:guideLst>
        <p:guide orient="horz" pos="3120"/>
        <p:guide pos="216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7344"/>
    </p:cViewPr>
  </p:sorterViewPr>
  <p:gridSpacing cx="72008" cy="72008"/>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9.xml" Type="http://schemas.openxmlformats.org/officeDocument/2006/relationships/slide"/><Relationship Id="rId11" Target="slides/slide10.xml" Type="http://schemas.openxmlformats.org/officeDocument/2006/relationships/slide"/><Relationship Id="rId12" Target="slides/slide11.xml" Type="http://schemas.openxmlformats.org/officeDocument/2006/relationships/slide"/><Relationship Id="rId13" Target="slides/slide12.xml" Type="http://schemas.openxmlformats.org/officeDocument/2006/relationships/slide"/><Relationship Id="rId14" Target="slides/slide13.xml" Type="http://schemas.openxmlformats.org/officeDocument/2006/relationships/slide"/><Relationship Id="rId15" Target="slides/slide14.xml" Type="http://schemas.openxmlformats.org/officeDocument/2006/relationships/slide"/><Relationship Id="rId16" Target="slides/slide15.xml" Type="http://schemas.openxmlformats.org/officeDocument/2006/relationships/slide"/><Relationship Id="rId17" Target="slides/slide16.xml" Type="http://schemas.openxmlformats.org/officeDocument/2006/relationships/slide"/><Relationship Id="rId18" Target="slides/slide17.xml" Type="http://schemas.openxmlformats.org/officeDocument/2006/relationships/slide"/><Relationship Id="rId19" Target="slides/slide18.xml" Type="http://schemas.openxmlformats.org/officeDocument/2006/relationships/slide"/><Relationship Id="rId2" Target="slides/slide1.xml" Type="http://schemas.openxmlformats.org/officeDocument/2006/relationships/slide"/><Relationship Id="rId20" Target="slides/slide19.xml" Type="http://schemas.openxmlformats.org/officeDocument/2006/relationships/slide"/><Relationship Id="rId21" Target="slides/slide20.xml" Type="http://schemas.openxmlformats.org/officeDocument/2006/relationships/slide"/><Relationship Id="rId22" Target="slides/slide21.xml" Type="http://schemas.openxmlformats.org/officeDocument/2006/relationships/slide"/><Relationship Id="rId23" Target="slides/slide22.xml" Type="http://schemas.openxmlformats.org/officeDocument/2006/relationships/slide"/><Relationship Id="rId24" Target="slides/slide23.xml" Type="http://schemas.openxmlformats.org/officeDocument/2006/relationships/slide"/><Relationship Id="rId25" Target="slides/slide24.xml" Type="http://schemas.openxmlformats.org/officeDocument/2006/relationships/slide"/><Relationship Id="rId26" Target="slides/slide25.xml" Type="http://schemas.openxmlformats.org/officeDocument/2006/relationships/slide"/><Relationship Id="rId27" Target="slides/slide26.xml" Type="http://schemas.openxmlformats.org/officeDocument/2006/relationships/slide"/><Relationship Id="rId28" Target="notesMasters/notesMaster1.xml" Type="http://schemas.openxmlformats.org/officeDocument/2006/relationships/notesMaster"/><Relationship Id="rId29" Target="handoutMasters/handoutMaster1.xml" Type="http://schemas.openxmlformats.org/officeDocument/2006/relationships/handoutMaster"/><Relationship Id="rId3" Target="slides/slide2.xml" Type="http://schemas.openxmlformats.org/officeDocument/2006/relationships/slide"/><Relationship Id="rId30" Target="commentAuthors.xml" Type="http://schemas.openxmlformats.org/officeDocument/2006/relationships/commentAuthors"/><Relationship Id="rId31" Target="presProps.xml" Type="http://schemas.openxmlformats.org/officeDocument/2006/relationships/presProps"/><Relationship Id="rId32" Target="viewProps.xml" Type="http://schemas.openxmlformats.org/officeDocument/2006/relationships/viewProps"/><Relationship Id="rId33" Target="theme/theme1.xml" Type="http://schemas.openxmlformats.org/officeDocument/2006/relationships/theme"/><Relationship Id="rId34" Target="tableStyles.xml" Type="http://schemas.openxmlformats.org/officeDocument/2006/relationships/tableStyles"/><Relationship Id="rId4" Target="slides/slide3.xml" Type="http://schemas.openxmlformats.org/officeDocument/2006/relationships/slide"/><Relationship Id="rId5" Target="slides/slide4.xml" Type="http://schemas.openxmlformats.org/officeDocument/2006/relationships/slide"/><Relationship Id="rId6" Target="slides/slide5.xml" Type="http://schemas.openxmlformats.org/officeDocument/2006/relationships/slide"/><Relationship Id="rId7" Target="slides/slide6.xml" Type="http://schemas.openxmlformats.org/officeDocument/2006/relationships/slide"/><Relationship Id="rId8" Target="slides/slide7.xml" Type="http://schemas.openxmlformats.org/officeDocument/2006/relationships/slide"/><Relationship Id="rId9" Target="slides/slide8.xml" Type="http://schemas.openxmlformats.org/officeDocument/2006/relationships/slide"/></Relationships>
</file>

<file path=ppt/charts/_rels/chart1.xml.rels><?xml version="1.0" encoding="UTF-8" standalone="no"?><Relationships xmlns="http://schemas.openxmlformats.org/package/2006/relationships"><Relationship Id="rId1" Target="style1.xml" Type="http://schemas.microsoft.com/office/2011/relationships/chartStyle"/><Relationship Id="rId2" Target="colors1.xml" Type="http://schemas.microsoft.com/office/2011/relationships/chartColorStyle"/><Relationship Id="rId3" Target="../theme/themeOverride1.xml" Type="http://schemas.openxmlformats.org/officeDocument/2006/relationships/themeOverride"/><Relationship Id="rId4" Target="file://///POSTE4-HP/Base%20donn&#233;es%20des%20transactions/Base%20donn&#233;es%20%20(Etude%20de%20marche)/BD-Rabat%20hassan.xlsx" TargetMode="External" Type="http://schemas.openxmlformats.org/officeDocument/2006/relationships/oleObject"/></Relationships>
</file>

<file path=ppt/charts/_rels/chart2.xml.rels><?xml version="1.0" encoding="UTF-8" standalone="no"?><Relationships xmlns="http://schemas.openxmlformats.org/package/2006/relationships"><Relationship Id="rId1" Target="style2.xml" Type="http://schemas.microsoft.com/office/2011/relationships/chartStyle"/><Relationship Id="rId2" Target="colors2.xml" Type="http://schemas.microsoft.com/office/2011/relationships/chartColorStyle"/><Relationship Id="rId3" Target="../theme/themeOverride2.xml" Type="http://schemas.openxmlformats.org/officeDocument/2006/relationships/themeOverride"/><Relationship Id="rId4" Target="../embeddings/Feuille_de_calcul_Microsoft_Excel.xlsx" Type="http://schemas.openxmlformats.org/officeDocument/2006/relationships/package"/></Relationships>
</file>

<file path=ppt/charts/_rels/chart3.xml.rels><?xml version="1.0" encoding="UTF-8" standalone="no"?><Relationships xmlns="http://schemas.openxmlformats.org/package/2006/relationships"><Relationship Id="rId1" Target="style3.xml" Type="http://schemas.microsoft.com/office/2011/relationships/chartStyle"/><Relationship Id="rId2" Target="colors3.xml" Type="http://schemas.microsoft.com/office/2011/relationships/chartColorStyle"/><Relationship Id="rId3" Target="file://///terraserver/Encours/Encours/Travaux%202023/Expertise%20bancaire/BMCE/N&#176;10-2023-Expertise%20BMCE_Agence%20Rabat%20Hay%20Nahda_Appartement%20Sal&#233;%20El%20Jadida_M.%20Ibrahim%20MOUFAKIR/Evaluation/&#201;valuation_41125_58.xlsx" TargetMode="External" Type="http://schemas.openxmlformats.org/officeDocument/2006/relationships/oleObject"/></Relationships>
</file>

<file path=ppt/charts/_rels/chart4.xml.rels><?xml version="1.0" encoding="UTF-8" standalone="no"?><Relationships xmlns="http://schemas.openxmlformats.org/package/2006/relationships"><Relationship Id="rId1" Target="style4.xml" Type="http://schemas.microsoft.com/office/2011/relationships/chartStyle"/><Relationship Id="rId2" Target="colors4.xml" Type="http://schemas.microsoft.com/office/2011/relationships/chartColorStyle"/><Relationship Id="rId3" Target="file://///terraserver/Encours/Encours/Travaux%202023/Expertise%20bancaire/BMCE/N&#176;10-2023-Expertise%20BMCE_Agence%20Rabat%20Hay%20Nahda_Appartement%20Sal&#233;%20El%20Jadida_M.%20Ibrahim%20MOUFAKIR/Evaluation/&#201;valuation_41125_58.xlsx" TargetMode="External" Type="http://schemas.openxmlformats.org/officeDocument/2006/relationships/oleObject"/></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80"/>
        <c:overlap val="25"/>
        <c:axId val="-1053098672"/>
        <c:axId val="-1053094320"/>
      </c:barChart>
      <c:catAx>
        <c:axId val="-10530986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2"/>
                </a:solidFill>
                <a:latin typeface="+mn-lt"/>
                <a:ea typeface="+mn-ea"/>
                <a:cs typeface="+mn-cs"/>
              </a:defRPr>
            </a:pPr>
            <a:endParaRPr lang="fr-FR"/>
          </a:p>
        </c:txPr>
        <c:crossAx val="-1053094320"/>
        <c:crosses val="autoZero"/>
        <c:auto val="1"/>
        <c:lblAlgn val="ctr"/>
        <c:lblOffset val="100"/>
        <c:noMultiLvlLbl val="0"/>
      </c:catAx>
      <c:valAx>
        <c:axId val="-1053094320"/>
        <c:scaling>
          <c:orientation val="minMax"/>
        </c:scaling>
        <c:delete val="0"/>
        <c:axPos val="l"/>
        <c:majorGridlines>
          <c:spPr>
            <a:ln w="9525" cap="flat" cmpd="sng" algn="ctr">
              <a:solidFill>
                <a:schemeClr val="bg1">
                  <a:lumMod val="85000"/>
                </a:schemeClr>
              </a:solidFill>
              <a:round/>
            </a:ln>
            <a:effectLst/>
          </c:spPr>
        </c:majorGridlines>
        <c:minorGridlines>
          <c:spPr>
            <a:ln>
              <a:solidFill>
                <a:schemeClr val="tx1">
                  <a:lumMod val="5000"/>
                  <a:lumOff val="95000"/>
                </a:schemeClr>
              </a:solidFill>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2"/>
                </a:solidFill>
                <a:latin typeface="+mn-lt"/>
                <a:ea typeface="+mn-ea"/>
                <a:cs typeface="+mn-cs"/>
              </a:defRPr>
            </a:pPr>
            <a:endParaRPr lang="fr-FR"/>
          </a:p>
        </c:txPr>
        <c:crossAx val="-1053098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33495874457466"/>
          <c:y val="3.6778694506024764E-2"/>
          <c:w val="0.86266504125542531"/>
          <c:h val="0.87872827357350647"/>
        </c:manualLayout>
      </c:layout>
      <c:stockChart>
        <c:ser>
          <c:idx val="0"/>
          <c:order val="0"/>
          <c:tx>
            <c:strRef>
              <c:f>OV!$M$4</c:f>
              <c:strCache>
                <c:ptCount val="1"/>
                <c:pt idx="0">
                  <c:v>Ouverture</c:v>
                </c:pt>
              </c:strCache>
            </c:strRef>
          </c:tx>
          <c:spPr>
            <a:ln w="25400" cap="rnd">
              <a:noFill/>
              <a:round/>
            </a:ln>
            <a:effectLst/>
          </c:spPr>
          <c:marker>
            <c:symbol val="none"/>
          </c:marker>
          <c:cat>
            <c:strRef>
              <c:f>OV!$N$3</c:f>
              <c:strCache>
                <c:ptCount val="1"/>
                <c:pt idx="0">
                  <c:v>Appartement</c:v>
                </c:pt>
              </c:strCache>
            </c:strRef>
          </c:cat>
          <c:val>
            <c:numRef>
              <c:f>OV!$N$4</c:f>
              <c:numCache>
                <c:formatCode>#,##0</c:formatCode>
                <c:ptCount val="1"/>
                <c:pt idx="0">
                  <c:v>10162.962962962964</c:v>
                </c:pt>
              </c:numCache>
            </c:numRef>
          </c:val>
          <c:smooth val="0"/>
          <c:extLst>
            <c:ext xmlns:c16="http://schemas.microsoft.com/office/drawing/2014/chart" uri="{C3380CC4-5D6E-409C-BE32-E72D297353CC}">
              <c16:uniqueId val="{00000000-9D0C-4574-BC08-240B98AD57B9}"/>
            </c:ext>
          </c:extLst>
        </c:ser>
        <c:ser>
          <c:idx val="1"/>
          <c:order val="1"/>
          <c:tx>
            <c:strRef>
              <c:f>OV!$M$5</c:f>
              <c:strCache>
                <c:ptCount val="1"/>
                <c:pt idx="0">
                  <c:v>Maximum</c:v>
                </c:pt>
              </c:strCache>
            </c:strRef>
          </c:tx>
          <c:spPr>
            <a:ln w="25400" cap="rnd">
              <a:noFill/>
              <a:round/>
            </a:ln>
            <a:effectLst/>
          </c:spPr>
          <c:marker>
            <c:symbol val="none"/>
          </c:marker>
          <c:cat>
            <c:strRef>
              <c:f>OV!$N$3</c:f>
              <c:strCache>
                <c:ptCount val="1"/>
                <c:pt idx="0">
                  <c:v>Appartement</c:v>
                </c:pt>
              </c:strCache>
            </c:strRef>
          </c:cat>
          <c:val>
            <c:numRef>
              <c:f>OV!$N$5</c:f>
              <c:numCache>
                <c:formatCode>#,##0</c:formatCode>
                <c:ptCount val="1"/>
                <c:pt idx="0">
                  <c:v>12000</c:v>
                </c:pt>
              </c:numCache>
            </c:numRef>
          </c:val>
          <c:smooth val="0"/>
          <c:extLst>
            <c:ext xmlns:c16="http://schemas.microsoft.com/office/drawing/2014/chart" uri="{C3380CC4-5D6E-409C-BE32-E72D297353CC}">
              <c16:uniqueId val="{00000001-9D0C-4574-BC08-240B98AD57B9}"/>
            </c:ext>
          </c:extLst>
        </c:ser>
        <c:ser>
          <c:idx val="2"/>
          <c:order val="2"/>
          <c:tx>
            <c:strRef>
              <c:f>OV!$M$6</c:f>
              <c:strCache>
                <c:ptCount val="1"/>
                <c:pt idx="0">
                  <c:v>Minimum</c:v>
                </c:pt>
              </c:strCache>
            </c:strRef>
          </c:tx>
          <c:spPr>
            <a:ln w="25400" cap="rnd">
              <a:noFill/>
              <a:round/>
            </a:ln>
            <a:effectLst/>
          </c:spPr>
          <c:marker>
            <c:symbol val="none"/>
          </c:marker>
          <c:cat>
            <c:strRef>
              <c:f>OV!$N$3</c:f>
              <c:strCache>
                <c:ptCount val="1"/>
                <c:pt idx="0">
                  <c:v>Appartement</c:v>
                </c:pt>
              </c:strCache>
            </c:strRef>
          </c:cat>
          <c:val>
            <c:numRef>
              <c:f>OV!$N$6</c:f>
              <c:numCache>
                <c:formatCode>#,##0</c:formatCode>
                <c:ptCount val="1"/>
                <c:pt idx="0">
                  <c:v>8985.507246376812</c:v>
                </c:pt>
              </c:numCache>
            </c:numRef>
          </c:val>
          <c:smooth val="0"/>
          <c:extLst>
            <c:ext xmlns:c16="http://schemas.microsoft.com/office/drawing/2014/chart" uri="{C3380CC4-5D6E-409C-BE32-E72D297353CC}">
              <c16:uniqueId val="{00000002-9D0C-4574-BC08-240B98AD57B9}"/>
            </c:ext>
          </c:extLst>
        </c:ser>
        <c:ser>
          <c:idx val="3"/>
          <c:order val="3"/>
          <c:tx>
            <c:strRef>
              <c:f>OV!$M$7</c:f>
              <c:strCache>
                <c:ptCount val="1"/>
                <c:pt idx="0">
                  <c:v>Fermeture</c:v>
                </c:pt>
              </c:strCache>
            </c:strRef>
          </c:tx>
          <c:spPr>
            <a:ln w="25400" cap="rnd">
              <a:noFill/>
              <a:round/>
            </a:ln>
            <a:effectLst/>
          </c:spPr>
          <c:marker>
            <c:symbol val="none"/>
          </c:marker>
          <c:cat>
            <c:strRef>
              <c:f>OV!$N$3</c:f>
              <c:strCache>
                <c:ptCount val="1"/>
                <c:pt idx="0">
                  <c:v>Appartement</c:v>
                </c:pt>
              </c:strCache>
            </c:strRef>
          </c:cat>
          <c:val>
            <c:numRef>
              <c:f>OV!$N$7</c:f>
              <c:numCache>
                <c:formatCode>#,##0</c:formatCode>
                <c:ptCount val="1"/>
                <c:pt idx="0">
                  <c:v>10204.162732873343</c:v>
                </c:pt>
              </c:numCache>
            </c:numRef>
          </c:val>
          <c:smooth val="0"/>
          <c:extLst>
            <c:ext xmlns:c16="http://schemas.microsoft.com/office/drawing/2014/chart" uri="{C3380CC4-5D6E-409C-BE32-E72D297353CC}">
              <c16:uniqueId val="{00000003-9D0C-4574-BC08-240B98AD57B9}"/>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076835648"/>
        <c:axId val="1076837328"/>
      </c:stockChart>
      <c:catAx>
        <c:axId val="1076835648"/>
        <c:scaling>
          <c:orientation val="minMax"/>
        </c:scaling>
        <c:delete val="1"/>
        <c:axPos val="b"/>
        <c:numFmt formatCode="General" sourceLinked="1"/>
        <c:majorTickMark val="none"/>
        <c:minorTickMark val="none"/>
        <c:tickLblPos val="nextTo"/>
        <c:crossAx val="1076837328"/>
        <c:crosses val="autoZero"/>
        <c:auto val="1"/>
        <c:lblAlgn val="ctr"/>
        <c:lblOffset val="100"/>
        <c:noMultiLvlLbl val="0"/>
      </c:catAx>
      <c:valAx>
        <c:axId val="1076837328"/>
        <c:scaling>
          <c:orientation val="minMax"/>
          <c:max val="12100"/>
          <c:min val="88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07683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OL!$M$4</c:f>
              <c:strCache>
                <c:ptCount val="1"/>
                <c:pt idx="0">
                  <c:v>Ouverture</c:v>
                </c:pt>
              </c:strCache>
            </c:strRef>
          </c:tx>
          <c:spPr>
            <a:ln w="25400" cap="rnd">
              <a:noFill/>
              <a:round/>
            </a:ln>
            <a:effectLst/>
          </c:spPr>
          <c:marker>
            <c:symbol val="none"/>
          </c:marker>
          <c:cat>
            <c:strRef>
              <c:f>OL!$N$3</c:f>
              <c:strCache>
                <c:ptCount val="1"/>
                <c:pt idx="0">
                  <c:v>Appartement</c:v>
                </c:pt>
              </c:strCache>
            </c:strRef>
          </c:cat>
          <c:val>
            <c:numRef>
              <c:f>OL!$N$4</c:f>
              <c:numCache>
                <c:formatCode>#,##0</c:formatCode>
                <c:ptCount val="1"/>
                <c:pt idx="0">
                  <c:v>52.39043824701195</c:v>
                </c:pt>
              </c:numCache>
            </c:numRef>
          </c:val>
          <c:smooth val="0"/>
          <c:extLst>
            <c:ext xmlns:c16="http://schemas.microsoft.com/office/drawing/2014/chart" uri="{C3380CC4-5D6E-409C-BE32-E72D297353CC}">
              <c16:uniqueId val="{00000000-191E-48B1-8A30-FDE2E46DCEC1}"/>
            </c:ext>
          </c:extLst>
        </c:ser>
        <c:ser>
          <c:idx val="1"/>
          <c:order val="1"/>
          <c:tx>
            <c:strRef>
              <c:f>OL!$M$5</c:f>
              <c:strCache>
                <c:ptCount val="1"/>
                <c:pt idx="0">
                  <c:v>Maximum</c:v>
                </c:pt>
              </c:strCache>
            </c:strRef>
          </c:tx>
          <c:spPr>
            <a:ln w="25400" cap="rnd">
              <a:noFill/>
              <a:round/>
            </a:ln>
            <a:effectLst/>
          </c:spPr>
          <c:marker>
            <c:symbol val="none"/>
          </c:marker>
          <c:cat>
            <c:strRef>
              <c:f>OL!$N$3</c:f>
              <c:strCache>
                <c:ptCount val="1"/>
                <c:pt idx="0">
                  <c:v>Appartement</c:v>
                </c:pt>
              </c:strCache>
            </c:strRef>
          </c:cat>
          <c:val>
            <c:numRef>
              <c:f>OL!$N$5</c:f>
              <c:numCache>
                <c:formatCode>#,##0</c:formatCode>
                <c:ptCount val="1"/>
                <c:pt idx="0">
                  <c:v>62.5</c:v>
                </c:pt>
              </c:numCache>
            </c:numRef>
          </c:val>
          <c:smooth val="0"/>
          <c:extLst>
            <c:ext xmlns:c16="http://schemas.microsoft.com/office/drawing/2014/chart" uri="{C3380CC4-5D6E-409C-BE32-E72D297353CC}">
              <c16:uniqueId val="{00000001-191E-48B1-8A30-FDE2E46DCEC1}"/>
            </c:ext>
          </c:extLst>
        </c:ser>
        <c:ser>
          <c:idx val="2"/>
          <c:order val="2"/>
          <c:tx>
            <c:strRef>
              <c:f>OL!$M$6</c:f>
              <c:strCache>
                <c:ptCount val="1"/>
                <c:pt idx="0">
                  <c:v>Minimum</c:v>
                </c:pt>
              </c:strCache>
            </c:strRef>
          </c:tx>
          <c:spPr>
            <a:ln w="25400" cap="rnd">
              <a:noFill/>
              <a:round/>
            </a:ln>
            <a:effectLst/>
          </c:spPr>
          <c:marker>
            <c:symbol val="none"/>
          </c:marker>
          <c:cat>
            <c:strRef>
              <c:f>OL!$N$3</c:f>
              <c:strCache>
                <c:ptCount val="1"/>
                <c:pt idx="0">
                  <c:v>Appartement</c:v>
                </c:pt>
              </c:strCache>
            </c:strRef>
          </c:cat>
          <c:val>
            <c:numRef>
              <c:f>OL!$N$6</c:f>
              <c:numCache>
                <c:formatCode>#,##0</c:formatCode>
                <c:ptCount val="1"/>
                <c:pt idx="0">
                  <c:v>41.666666666666664</c:v>
                </c:pt>
              </c:numCache>
            </c:numRef>
          </c:val>
          <c:smooth val="0"/>
          <c:extLst>
            <c:ext xmlns:c16="http://schemas.microsoft.com/office/drawing/2014/chart" uri="{C3380CC4-5D6E-409C-BE32-E72D297353CC}">
              <c16:uniqueId val="{00000002-191E-48B1-8A30-FDE2E46DCEC1}"/>
            </c:ext>
          </c:extLst>
        </c:ser>
        <c:ser>
          <c:idx val="3"/>
          <c:order val="3"/>
          <c:tx>
            <c:strRef>
              <c:f>OL!$M$7</c:f>
              <c:strCache>
                <c:ptCount val="1"/>
                <c:pt idx="0">
                  <c:v>Fermeture</c:v>
                </c:pt>
              </c:strCache>
            </c:strRef>
          </c:tx>
          <c:spPr>
            <a:ln w="25400" cap="rnd">
              <a:noFill/>
              <a:round/>
            </a:ln>
            <a:effectLst/>
          </c:spPr>
          <c:marker>
            <c:symbol val="none"/>
          </c:marker>
          <c:cat>
            <c:strRef>
              <c:f>OL!$N$3</c:f>
              <c:strCache>
                <c:ptCount val="1"/>
                <c:pt idx="0">
                  <c:v>Appartement</c:v>
                </c:pt>
              </c:strCache>
            </c:strRef>
          </c:cat>
          <c:val>
            <c:numRef>
              <c:f>OL!$N$7</c:f>
              <c:numCache>
                <c:formatCode>#,##0</c:formatCode>
                <c:ptCount val="1"/>
                <c:pt idx="0">
                  <c:v>53.364223731371446</c:v>
                </c:pt>
              </c:numCache>
            </c:numRef>
          </c:val>
          <c:smooth val="0"/>
          <c:extLst>
            <c:ext xmlns:c16="http://schemas.microsoft.com/office/drawing/2014/chart" uri="{C3380CC4-5D6E-409C-BE32-E72D297353CC}">
              <c16:uniqueId val="{00000003-191E-48B1-8A30-FDE2E46DCEC1}"/>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20008560"/>
        <c:axId val="120009120"/>
      </c:stockChart>
      <c:catAx>
        <c:axId val="120008560"/>
        <c:scaling>
          <c:orientation val="minMax"/>
        </c:scaling>
        <c:delete val="1"/>
        <c:axPos val="b"/>
        <c:numFmt formatCode="General" sourceLinked="1"/>
        <c:majorTickMark val="none"/>
        <c:minorTickMark val="none"/>
        <c:tickLblPos val="nextTo"/>
        <c:crossAx val="120009120"/>
        <c:crosses val="autoZero"/>
        <c:auto val="1"/>
        <c:lblAlgn val="ctr"/>
        <c:lblOffset val="100"/>
        <c:noMultiLvlLbl val="0"/>
      </c:catAx>
      <c:valAx>
        <c:axId val="120009120"/>
        <c:scaling>
          <c:orientation val="minMax"/>
          <c:max val="64"/>
          <c:min val="4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20008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CV!$P$4</c:f>
              <c:strCache>
                <c:ptCount val="1"/>
                <c:pt idx="0">
                  <c:v>Ouverture</c:v>
                </c:pt>
              </c:strCache>
            </c:strRef>
          </c:tx>
          <c:spPr>
            <a:ln w="25400" cap="rnd">
              <a:noFill/>
              <a:round/>
            </a:ln>
            <a:effectLst/>
          </c:spPr>
          <c:marker>
            <c:symbol val="none"/>
          </c:marker>
          <c:cat>
            <c:strRef>
              <c:f>CV!$Q$3</c:f>
              <c:strCache>
                <c:ptCount val="1"/>
                <c:pt idx="0">
                  <c:v>Appartement</c:v>
                </c:pt>
              </c:strCache>
            </c:strRef>
          </c:cat>
          <c:val>
            <c:numRef>
              <c:f>CV!$Q$4</c:f>
              <c:numCache>
                <c:formatCode>#,##0</c:formatCode>
                <c:ptCount val="1"/>
                <c:pt idx="0">
                  <c:v>9075.5249138201198</c:v>
                </c:pt>
              </c:numCache>
            </c:numRef>
          </c:val>
          <c:smooth val="0"/>
          <c:extLst>
            <c:ext xmlns:c16="http://schemas.microsoft.com/office/drawing/2014/chart" uri="{C3380CC4-5D6E-409C-BE32-E72D297353CC}">
              <c16:uniqueId val="{00000000-D274-49A2-8275-F2A4A1FBBCF3}"/>
            </c:ext>
          </c:extLst>
        </c:ser>
        <c:ser>
          <c:idx val="1"/>
          <c:order val="1"/>
          <c:tx>
            <c:strRef>
              <c:f>CV!$P$5</c:f>
              <c:strCache>
                <c:ptCount val="1"/>
                <c:pt idx="0">
                  <c:v>Maximum</c:v>
                </c:pt>
              </c:strCache>
            </c:strRef>
          </c:tx>
          <c:spPr>
            <a:ln w="25400" cap="rnd">
              <a:noFill/>
              <a:round/>
            </a:ln>
            <a:effectLst/>
          </c:spPr>
          <c:marker>
            <c:symbol val="none"/>
          </c:marker>
          <c:cat>
            <c:strRef>
              <c:f>CV!$Q$3</c:f>
              <c:strCache>
                <c:ptCount val="1"/>
                <c:pt idx="0">
                  <c:v>Appartement</c:v>
                </c:pt>
              </c:strCache>
            </c:strRef>
          </c:cat>
          <c:val>
            <c:numRef>
              <c:f>CV!$Q$5</c:f>
              <c:numCache>
                <c:formatCode>#,##0</c:formatCode>
                <c:ptCount val="1"/>
                <c:pt idx="0">
                  <c:v>10512.820512820514</c:v>
                </c:pt>
              </c:numCache>
            </c:numRef>
          </c:val>
          <c:smooth val="0"/>
          <c:extLst>
            <c:ext xmlns:c16="http://schemas.microsoft.com/office/drawing/2014/chart" uri="{C3380CC4-5D6E-409C-BE32-E72D297353CC}">
              <c16:uniqueId val="{00000001-D274-49A2-8275-F2A4A1FBBCF3}"/>
            </c:ext>
          </c:extLst>
        </c:ser>
        <c:ser>
          <c:idx val="2"/>
          <c:order val="2"/>
          <c:tx>
            <c:strRef>
              <c:f>CV!$P$6</c:f>
              <c:strCache>
                <c:ptCount val="1"/>
                <c:pt idx="0">
                  <c:v>Minimum</c:v>
                </c:pt>
              </c:strCache>
            </c:strRef>
          </c:tx>
          <c:spPr>
            <a:ln w="25400" cap="rnd">
              <a:noFill/>
              <a:round/>
            </a:ln>
            <a:effectLst/>
          </c:spPr>
          <c:marker>
            <c:symbol val="none"/>
          </c:marker>
          <c:cat>
            <c:strRef>
              <c:f>CV!$Q$3</c:f>
              <c:strCache>
                <c:ptCount val="1"/>
                <c:pt idx="0">
                  <c:v>Appartement</c:v>
                </c:pt>
              </c:strCache>
            </c:strRef>
          </c:cat>
          <c:val>
            <c:numRef>
              <c:f>CV!$Q$6</c:f>
              <c:numCache>
                <c:formatCode>#,##0</c:formatCode>
                <c:ptCount val="1"/>
                <c:pt idx="0">
                  <c:v>7077.9220779220777</c:v>
                </c:pt>
              </c:numCache>
            </c:numRef>
          </c:val>
          <c:smooth val="0"/>
          <c:extLst>
            <c:ext xmlns:c16="http://schemas.microsoft.com/office/drawing/2014/chart" uri="{C3380CC4-5D6E-409C-BE32-E72D297353CC}">
              <c16:uniqueId val="{00000002-D274-49A2-8275-F2A4A1FBBCF3}"/>
            </c:ext>
          </c:extLst>
        </c:ser>
        <c:ser>
          <c:idx val="3"/>
          <c:order val="3"/>
          <c:tx>
            <c:strRef>
              <c:f>CV!$P$7</c:f>
              <c:strCache>
                <c:ptCount val="1"/>
                <c:pt idx="0">
                  <c:v>Fermeture</c:v>
                </c:pt>
              </c:strCache>
            </c:strRef>
          </c:tx>
          <c:spPr>
            <a:ln w="25400" cap="rnd">
              <a:noFill/>
              <a:round/>
            </a:ln>
            <a:effectLst/>
          </c:spPr>
          <c:marker>
            <c:symbol val="none"/>
          </c:marker>
          <c:cat>
            <c:strRef>
              <c:f>CV!$Q$3</c:f>
              <c:strCache>
                <c:ptCount val="1"/>
                <c:pt idx="0">
                  <c:v>Appartement</c:v>
                </c:pt>
              </c:strCache>
            </c:strRef>
          </c:cat>
          <c:val>
            <c:numRef>
              <c:f>CV!$Q$7</c:f>
              <c:numCache>
                <c:formatCode>#,##0</c:formatCode>
                <c:ptCount val="1"/>
                <c:pt idx="0">
                  <c:v>9177.431748966319</c:v>
                </c:pt>
              </c:numCache>
            </c:numRef>
          </c:val>
          <c:smooth val="0"/>
          <c:extLst>
            <c:ext xmlns:c16="http://schemas.microsoft.com/office/drawing/2014/chart" uri="{C3380CC4-5D6E-409C-BE32-E72D297353CC}">
              <c16:uniqueId val="{00000003-D274-49A2-8275-F2A4A1FBBCF3}"/>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054825744"/>
        <c:axId val="1054828544"/>
      </c:stockChart>
      <c:catAx>
        <c:axId val="1054825744"/>
        <c:scaling>
          <c:orientation val="minMax"/>
        </c:scaling>
        <c:delete val="1"/>
        <c:axPos val="b"/>
        <c:numFmt formatCode="General" sourceLinked="1"/>
        <c:majorTickMark val="none"/>
        <c:minorTickMark val="none"/>
        <c:tickLblPos val="nextTo"/>
        <c:crossAx val="1054828544"/>
        <c:crosses val="autoZero"/>
        <c:auto val="1"/>
        <c:lblAlgn val="ctr"/>
        <c:lblOffset val="100"/>
        <c:noMultiLvlLbl val="0"/>
      </c:catAx>
      <c:valAx>
        <c:axId val="1054828544"/>
        <c:scaling>
          <c:orientation val="minMax"/>
          <c:max val="10600"/>
          <c:min val="7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054825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handoutMasters/_rels/handoutMaster1.xml.rels><?xml version="1.0" encoding="UTF-8" standalone="no"?><Relationships xmlns="http://schemas.openxmlformats.org/package/2006/relationships"><Relationship Id="rId1" Target="../theme/theme3.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5862" cy="497333"/>
          </a:xfrm>
          <a:prstGeom prst="rect">
            <a:avLst/>
          </a:prstGeom>
        </p:spPr>
        <p:txBody>
          <a:bodyPr vert="horz" lIns="88221" tIns="44111" rIns="88221" bIns="44111" rtlCol="0"/>
          <a:lstStyle>
            <a:lvl1pPr algn="l">
              <a:defRPr sz="1200"/>
            </a:lvl1pPr>
          </a:lstStyle>
          <a:p>
            <a:endParaRPr lang="fr-FR"/>
          </a:p>
        </p:txBody>
      </p:sp>
      <p:sp>
        <p:nvSpPr>
          <p:cNvPr id="3" name="Espace réservé de la date 2"/>
          <p:cNvSpPr>
            <a:spLocks noGrp="1"/>
          </p:cNvSpPr>
          <p:nvPr>
            <p:ph type="dt" sz="quarter" idx="1"/>
          </p:nvPr>
        </p:nvSpPr>
        <p:spPr>
          <a:xfrm>
            <a:off x="3850294" y="1"/>
            <a:ext cx="2945862" cy="497333"/>
          </a:xfrm>
          <a:prstGeom prst="rect">
            <a:avLst/>
          </a:prstGeom>
        </p:spPr>
        <p:txBody>
          <a:bodyPr vert="horz" lIns="88221" tIns="44111" rIns="88221" bIns="44111" rtlCol="0"/>
          <a:lstStyle>
            <a:lvl1pPr algn="r">
              <a:defRPr sz="1200"/>
            </a:lvl1pPr>
          </a:lstStyle>
          <a:p>
            <a:fld id="{ECC8947F-1816-441C-A06B-D71DBB01914E}" type="datetimeFigureOut">
              <a:rPr lang="fr-FR" smtClean="0"/>
              <a:t>02/01/2023</a:t>
            </a:fld>
            <a:endParaRPr lang="fr-FR"/>
          </a:p>
        </p:txBody>
      </p:sp>
      <p:sp>
        <p:nvSpPr>
          <p:cNvPr id="4" name="Espace réservé du pied de page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294" y="9429305"/>
            <a:ext cx="2945862" cy="497333"/>
          </a:xfrm>
          <a:prstGeom prst="rect">
            <a:avLst/>
          </a:prstGeom>
        </p:spPr>
        <p:txBody>
          <a:bodyPr vert="horz" lIns="88221" tIns="44111" rIns="88221" bIns="44111" rtlCol="0" anchor="b"/>
          <a:lstStyle>
            <a:lvl1pPr algn="r">
              <a:defRPr sz="1200"/>
            </a:lvl1pPr>
          </a:lstStyle>
          <a:p>
            <a:fld id="{E7F8BED1-D4F2-4747-A194-13AE48AFA897}" type="slidenum">
              <a:rPr lang="fr-FR" smtClean="0"/>
              <a:t>‹N°›</a:t>
            </a:fld>
            <a:endParaRPr lang="fr-FR"/>
          </a:p>
        </p:txBody>
      </p:sp>
    </p:spTree>
    <p:extLst>
      <p:ext uri="{BB962C8B-B14F-4D97-AF65-F5344CB8AC3E}">
        <p14:creationId xmlns:p14="http://schemas.microsoft.com/office/powerpoint/2010/main" val="426154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46400" cy="496808"/>
          </a:xfrm>
          <a:prstGeom prst="rect">
            <a:avLst/>
          </a:prstGeom>
        </p:spPr>
        <p:txBody>
          <a:bodyPr vert="horz" lIns="91722" tIns="45861" rIns="91722" bIns="45861" rtlCol="0"/>
          <a:lstStyle>
            <a:lvl1pPr algn="l">
              <a:defRPr sz="1200"/>
            </a:lvl1pPr>
          </a:lstStyle>
          <a:p>
            <a:endParaRPr lang="fr-FR" dirty="0"/>
          </a:p>
        </p:txBody>
      </p:sp>
      <p:sp>
        <p:nvSpPr>
          <p:cNvPr id="3" name="Espace réservé de la date 2"/>
          <p:cNvSpPr>
            <a:spLocks noGrp="1"/>
          </p:cNvSpPr>
          <p:nvPr>
            <p:ph type="dt" idx="1"/>
          </p:nvPr>
        </p:nvSpPr>
        <p:spPr>
          <a:xfrm>
            <a:off x="3849690" y="2"/>
            <a:ext cx="2946400" cy="496808"/>
          </a:xfrm>
          <a:prstGeom prst="rect">
            <a:avLst/>
          </a:prstGeom>
        </p:spPr>
        <p:txBody>
          <a:bodyPr vert="horz" lIns="91722" tIns="45861" rIns="91722" bIns="45861" rtlCol="0"/>
          <a:lstStyle>
            <a:lvl1pPr algn="r">
              <a:defRPr sz="1200"/>
            </a:lvl1pPr>
          </a:lstStyle>
          <a:p>
            <a:fld id="{54CFC438-45AA-44D3-BAB4-687E0CEB8B4E}" type="datetimeFigureOut">
              <a:rPr lang="fr-FR" smtClean="0"/>
              <a:t>02/01/2023</a:t>
            </a:fld>
            <a:endParaRPr lang="fr-FR" dirty="0"/>
          </a:p>
        </p:txBody>
      </p:sp>
      <p:sp>
        <p:nvSpPr>
          <p:cNvPr id="4" name="Espace réservé de l'image des diapositives 3"/>
          <p:cNvSpPr>
            <a:spLocks noGrp="1" noRot="1" noChangeAspect="1"/>
          </p:cNvSpPr>
          <p:nvPr>
            <p:ph type="sldImg" idx="2"/>
          </p:nvPr>
        </p:nvSpPr>
        <p:spPr>
          <a:xfrm>
            <a:off x="2109788" y="742950"/>
            <a:ext cx="2578100" cy="3724275"/>
          </a:xfrm>
          <a:prstGeom prst="rect">
            <a:avLst/>
          </a:prstGeom>
          <a:noFill/>
          <a:ln w="12700">
            <a:solidFill>
              <a:prstClr val="black"/>
            </a:solidFill>
          </a:ln>
        </p:spPr>
        <p:txBody>
          <a:bodyPr vert="horz" lIns="91722" tIns="45861" rIns="91722" bIns="45861" rtlCol="0" anchor="ctr"/>
          <a:lstStyle/>
          <a:p>
            <a:endParaRPr lang="fr-FR" dirty="0"/>
          </a:p>
        </p:txBody>
      </p:sp>
      <p:sp>
        <p:nvSpPr>
          <p:cNvPr id="5" name="Espace réservé des commentaires 4"/>
          <p:cNvSpPr>
            <a:spLocks noGrp="1"/>
          </p:cNvSpPr>
          <p:nvPr>
            <p:ph type="body" sz="quarter" idx="3"/>
          </p:nvPr>
        </p:nvSpPr>
        <p:spPr>
          <a:xfrm>
            <a:off x="679452" y="4715711"/>
            <a:ext cx="5438775" cy="4466511"/>
          </a:xfrm>
          <a:prstGeom prst="rect">
            <a:avLst/>
          </a:prstGeom>
        </p:spPr>
        <p:txBody>
          <a:bodyPr vert="horz" lIns="91722" tIns="45861" rIns="91722" bIns="45861"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245"/>
            <a:ext cx="2946400" cy="496808"/>
          </a:xfrm>
          <a:prstGeom prst="rect">
            <a:avLst/>
          </a:prstGeom>
        </p:spPr>
        <p:txBody>
          <a:bodyPr vert="horz" lIns="91722" tIns="45861" rIns="91722" bIns="45861"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49690" y="9428245"/>
            <a:ext cx="2946400" cy="496808"/>
          </a:xfrm>
          <a:prstGeom prst="rect">
            <a:avLst/>
          </a:prstGeom>
        </p:spPr>
        <p:txBody>
          <a:bodyPr vert="horz" lIns="91722" tIns="45861" rIns="91722" bIns="45861" rtlCol="0" anchor="b"/>
          <a:lstStyle>
            <a:lvl1pPr algn="r">
              <a:defRPr sz="1200"/>
            </a:lvl1pPr>
          </a:lstStyle>
          <a:p>
            <a:fld id="{4F374125-E15D-433F-9CB5-D150912C9105}" type="slidenum">
              <a:rPr lang="fr-FR" smtClean="0"/>
              <a:pPr/>
              <a:t>‹N°›</a:t>
            </a:fld>
            <a:endParaRPr lang="fr-FR" dirty="0"/>
          </a:p>
        </p:txBody>
      </p:sp>
    </p:spTree>
    <p:extLst>
      <p:ext uri="{BB962C8B-B14F-4D97-AF65-F5344CB8AC3E}">
        <p14:creationId xmlns:p14="http://schemas.microsoft.com/office/powerpoint/2010/main" val="29705331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C3A4A133-3DC2-4F93-A54C-1DBE95156162}" type="slidenum">
              <a:rPr lang="fr-BE" smtClean="0"/>
              <a:t>1</a:t>
            </a:fld>
            <a:endParaRPr lang="fr-BE"/>
          </a:p>
        </p:txBody>
      </p:sp>
    </p:spTree>
    <p:extLst>
      <p:ext uri="{BB962C8B-B14F-4D97-AF65-F5344CB8AC3E}">
        <p14:creationId xmlns:p14="http://schemas.microsoft.com/office/powerpoint/2010/main" val="4194923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20</a:t>
            </a:fld>
            <a:endParaRPr lang="fr-FR" dirty="0"/>
          </a:p>
        </p:txBody>
      </p:sp>
    </p:spTree>
    <p:extLst>
      <p:ext uri="{BB962C8B-B14F-4D97-AF65-F5344CB8AC3E}">
        <p14:creationId xmlns:p14="http://schemas.microsoft.com/office/powerpoint/2010/main" val="1192207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21</a:t>
            </a:fld>
            <a:endParaRPr lang="fr-FR" dirty="0"/>
          </a:p>
        </p:txBody>
      </p:sp>
    </p:spTree>
    <p:extLst>
      <p:ext uri="{BB962C8B-B14F-4D97-AF65-F5344CB8AC3E}">
        <p14:creationId xmlns:p14="http://schemas.microsoft.com/office/powerpoint/2010/main" val="285685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23</a:t>
            </a:fld>
            <a:endParaRPr lang="fr-FR" dirty="0"/>
          </a:p>
        </p:txBody>
      </p:sp>
    </p:spTree>
    <p:extLst>
      <p:ext uri="{BB962C8B-B14F-4D97-AF65-F5344CB8AC3E}">
        <p14:creationId xmlns:p14="http://schemas.microsoft.com/office/powerpoint/2010/main" val="166062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24</a:t>
            </a:fld>
            <a:endParaRPr lang="fr-FR" dirty="0"/>
          </a:p>
        </p:txBody>
      </p:sp>
    </p:spTree>
    <p:extLst>
      <p:ext uri="{BB962C8B-B14F-4D97-AF65-F5344CB8AC3E}">
        <p14:creationId xmlns:p14="http://schemas.microsoft.com/office/powerpoint/2010/main" val="244430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25</a:t>
            </a:fld>
            <a:endParaRPr lang="fr-FR" dirty="0"/>
          </a:p>
        </p:txBody>
      </p:sp>
    </p:spTree>
    <p:extLst>
      <p:ext uri="{BB962C8B-B14F-4D97-AF65-F5344CB8AC3E}">
        <p14:creationId xmlns:p14="http://schemas.microsoft.com/office/powerpoint/2010/main" val="274452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766763"/>
            <a:ext cx="2657475" cy="3838575"/>
          </a:xfrm>
        </p:spPr>
      </p:sp>
      <p:sp>
        <p:nvSpPr>
          <p:cNvPr id="3" name="Notes Placeholder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a:t>
            </a:fld>
            <a:endParaRPr lang="fr-FR" dirty="0"/>
          </a:p>
        </p:txBody>
      </p:sp>
    </p:spTree>
    <p:extLst>
      <p:ext uri="{BB962C8B-B14F-4D97-AF65-F5344CB8AC3E}">
        <p14:creationId xmlns:p14="http://schemas.microsoft.com/office/powerpoint/2010/main" val="151061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3</a:t>
            </a:fld>
            <a:endParaRPr lang="fr-FR" dirty="0"/>
          </a:p>
        </p:txBody>
      </p:sp>
    </p:spTree>
    <p:extLst>
      <p:ext uri="{BB962C8B-B14F-4D97-AF65-F5344CB8AC3E}">
        <p14:creationId xmlns:p14="http://schemas.microsoft.com/office/powerpoint/2010/main" val="413063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4</a:t>
            </a:fld>
            <a:endParaRPr lang="fr-FR" dirty="0"/>
          </a:p>
        </p:txBody>
      </p:sp>
    </p:spTree>
    <p:extLst>
      <p:ext uri="{BB962C8B-B14F-4D97-AF65-F5344CB8AC3E}">
        <p14:creationId xmlns:p14="http://schemas.microsoft.com/office/powerpoint/2010/main" val="74319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6</a:t>
            </a:fld>
            <a:endParaRPr lang="fr-FR" dirty="0"/>
          </a:p>
        </p:txBody>
      </p:sp>
    </p:spTree>
    <p:extLst>
      <p:ext uri="{BB962C8B-B14F-4D97-AF65-F5344CB8AC3E}">
        <p14:creationId xmlns:p14="http://schemas.microsoft.com/office/powerpoint/2010/main" val="3997958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7</a:t>
            </a:fld>
            <a:endParaRPr lang="fr-FR" dirty="0"/>
          </a:p>
        </p:txBody>
      </p:sp>
    </p:spTree>
    <p:extLst>
      <p:ext uri="{BB962C8B-B14F-4D97-AF65-F5344CB8AC3E}">
        <p14:creationId xmlns:p14="http://schemas.microsoft.com/office/powerpoint/2010/main" val="49703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8</a:t>
            </a:fld>
            <a:endParaRPr lang="fr-FR" dirty="0"/>
          </a:p>
        </p:txBody>
      </p:sp>
    </p:spTree>
    <p:extLst>
      <p:ext uri="{BB962C8B-B14F-4D97-AF65-F5344CB8AC3E}">
        <p14:creationId xmlns:p14="http://schemas.microsoft.com/office/powerpoint/2010/main" val="14919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10</a:t>
            </a:fld>
            <a:endParaRPr lang="fr-FR" dirty="0"/>
          </a:p>
        </p:txBody>
      </p:sp>
    </p:spTree>
    <p:extLst>
      <p:ext uri="{BB962C8B-B14F-4D97-AF65-F5344CB8AC3E}">
        <p14:creationId xmlns:p14="http://schemas.microsoft.com/office/powerpoint/2010/main" val="205362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374125-E15D-433F-9CB5-D150912C9105}" type="slidenum">
              <a:rPr lang="fr-FR" smtClean="0"/>
              <a:pPr/>
              <a:t>12</a:t>
            </a:fld>
            <a:endParaRPr lang="fr-FR" dirty="0"/>
          </a:p>
        </p:txBody>
      </p:sp>
    </p:spTree>
    <p:extLst>
      <p:ext uri="{BB962C8B-B14F-4D97-AF65-F5344CB8AC3E}">
        <p14:creationId xmlns:p14="http://schemas.microsoft.com/office/powerpoint/2010/main" val="2354508731"/>
      </p:ext>
    </p:extLst>
  </p:cSld>
  <p:clrMapOvr>
    <a:masterClrMapping/>
  </p:clrMapOvr>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514350" y="3077283"/>
            <a:ext cx="5829300" cy="2123369"/>
          </a:xfrm>
        </p:spPr>
        <p:txBody>
          <a:bodyPr/>
          <a:lstStyle/>
          <a:p>
            <a:r>
              <a:rPr lang="fr-FR"/>
              <a:t>Cliquez pour modifier le style du titre</a:t>
            </a:r>
            <a:endParaRPr lang="fr-BE"/>
          </a:p>
        </p:txBody>
      </p:sp>
      <p:sp>
        <p:nvSpPr>
          <p:cNvPr id="3" name="Sous-titr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660380" indent="0" algn="ctr">
              <a:buNone/>
              <a:defRPr>
                <a:solidFill>
                  <a:schemeClr val="tx1">
                    <a:tint val="75000"/>
                  </a:schemeClr>
                </a:solidFill>
              </a:defRPr>
            </a:lvl2pPr>
            <a:lvl3pPr marL="1320759" indent="0" algn="ctr">
              <a:buNone/>
              <a:defRPr>
                <a:solidFill>
                  <a:schemeClr val="tx1">
                    <a:tint val="75000"/>
                  </a:schemeClr>
                </a:solidFill>
              </a:defRPr>
            </a:lvl3pPr>
            <a:lvl4pPr marL="1981139" indent="0" algn="ctr">
              <a:buNone/>
              <a:defRPr>
                <a:solidFill>
                  <a:schemeClr val="tx1">
                    <a:tint val="75000"/>
                  </a:schemeClr>
                </a:solidFill>
              </a:defRPr>
            </a:lvl4pPr>
            <a:lvl5pPr marL="2641519" indent="0" algn="ctr">
              <a:buNone/>
              <a:defRPr>
                <a:solidFill>
                  <a:schemeClr val="tx1">
                    <a:tint val="75000"/>
                  </a:schemeClr>
                </a:solidFill>
              </a:defRPr>
            </a:lvl5pPr>
            <a:lvl6pPr marL="3301898" indent="0" algn="ctr">
              <a:buNone/>
              <a:defRPr>
                <a:solidFill>
                  <a:schemeClr val="tx1">
                    <a:tint val="75000"/>
                  </a:schemeClr>
                </a:solidFill>
              </a:defRPr>
            </a:lvl6pPr>
            <a:lvl7pPr marL="3962278" indent="0" algn="ctr">
              <a:buNone/>
              <a:defRPr>
                <a:solidFill>
                  <a:schemeClr val="tx1">
                    <a:tint val="75000"/>
                  </a:schemeClr>
                </a:solidFill>
              </a:defRPr>
            </a:lvl7pPr>
            <a:lvl8pPr marL="4622658" indent="0" algn="ctr">
              <a:buNone/>
              <a:defRPr>
                <a:solidFill>
                  <a:schemeClr val="tx1">
                    <a:tint val="75000"/>
                  </a:schemeClr>
                </a:solidFill>
              </a:defRPr>
            </a:lvl8pPr>
            <a:lvl9pPr marL="5283037"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7A8DCE3F-4B1F-45D8-93C4-AD45AA3CFDC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4BFBCAC4-8EE8-46FC-9A7E-7015A3CB698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4972050" y="396701"/>
            <a:ext cx="1543050" cy="8452203"/>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342900" y="396701"/>
            <a:ext cx="4514850" cy="845220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BB201029-1FB2-49A1-B307-480E1CBFB1D9}"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1"/>
        <p:cNvGrpSpPr/>
        <p:nvPr/>
      </p:nvGrpSpPr>
      <p:grpSpPr>
        <a:xfrm>
          <a:off x="0" y="0"/>
          <a:ext cx="0" cy="0"/>
          <a:chOff x="0" y="0"/>
          <a:chExt cx="0" cy="0"/>
        </a:xfrm>
      </p:grpSpPr>
      <p:sp>
        <p:nvSpPr>
          <p:cNvPr id="12" name="Shape 12"/>
          <p:cNvSpPr>
            <a:spLocks noGrp="1"/>
          </p:cNvSpPr>
          <p:nvPr>
            <p:ph type="body" idx="1"/>
          </p:nvPr>
        </p:nvSpPr>
        <p:spPr>
          <a:xfrm>
            <a:off x="342899" y="2311400"/>
            <a:ext cx="6172200" cy="7175567"/>
          </a:xfrm>
          <a:prstGeom prst="rect">
            <a:avLst/>
          </a:prstGeom>
          <a:noFill/>
          <a:ln>
            <a:noFill/>
          </a:ln>
        </p:spPr>
        <p:txBody>
          <a:bodyPr lIns="91425" tIns="91425" rIns="91425" bIns="91425" anchor="t" anchorCtr="0"/>
          <a:lstStyle>
            <a:lvl1pPr rtl="0">
              <a:defRPr>
                <a:solidFill>
                  <a:schemeClr val="dk2"/>
                </a:solidFill>
              </a:defRPr>
            </a:lvl1pPr>
            <a:lvl2pPr rtl="0">
              <a:defRPr>
                <a:solidFill>
                  <a:schemeClr val="dk2"/>
                </a:solidFill>
              </a:defRPr>
            </a:lvl2pPr>
            <a:lvl3pPr rtl="0">
              <a:defRPr>
                <a:solidFill>
                  <a:schemeClr val="dk2"/>
                </a:solidFill>
              </a:defRPr>
            </a:lvl3pPr>
            <a:lvl4pPr rtl="0">
              <a:defRPr>
                <a:solidFill>
                  <a:schemeClr val="dk2"/>
                </a:solidFill>
              </a:defRPr>
            </a:lvl4pPr>
            <a:lvl5pPr rtl="0">
              <a:defRPr sz="2600">
                <a:solidFill>
                  <a:schemeClr val="dk2"/>
                </a:solidFill>
              </a:defRPr>
            </a:lvl5pPr>
            <a:lvl6pPr rtl="0">
              <a:defRPr sz="2600">
                <a:solidFill>
                  <a:schemeClr val="dk2"/>
                </a:solidFill>
              </a:defRPr>
            </a:lvl6pPr>
            <a:lvl7pPr rtl="0">
              <a:defRPr sz="2600">
                <a:solidFill>
                  <a:schemeClr val="dk2"/>
                </a:solidFill>
              </a:defRPr>
            </a:lvl7pPr>
            <a:lvl8pPr rtl="0">
              <a:defRPr sz="2600">
                <a:solidFill>
                  <a:schemeClr val="dk2"/>
                </a:solidFill>
              </a:defRPr>
            </a:lvl8pPr>
            <a:lvl9pPr rtl="0">
              <a:defRPr sz="2600">
                <a:solidFill>
                  <a:schemeClr val="dk2"/>
                </a:solidFill>
              </a:defRPr>
            </a:lvl9pPr>
          </a:lstStyle>
          <a:p>
            <a:endParaRPr/>
          </a:p>
        </p:txBody>
      </p:sp>
      <p:sp>
        <p:nvSpPr>
          <p:cNvPr id="13" name="Shape 13"/>
          <p:cNvSpPr>
            <a:spLocks noGrp="1"/>
          </p:cNvSpPr>
          <p:nvPr>
            <p:ph type="title"/>
          </p:nvPr>
        </p:nvSpPr>
        <p:spPr>
          <a:xfrm>
            <a:off x="342900" y="528322"/>
            <a:ext cx="6172200" cy="1646665"/>
          </a:xfrm>
          <a:prstGeom prst="rect">
            <a:avLst/>
          </a:prstGeom>
          <a:solidFill>
            <a:schemeClr val="lt2"/>
          </a:solidFill>
          <a:ln w="9525" cap="flat">
            <a:solidFill>
              <a:srgbClr val="C0CDD7"/>
            </a:solidFill>
            <a:prstDash val="solid"/>
            <a:round/>
            <a:headEnd type="none" w="sm" len="sm"/>
            <a:tailEnd type="none" w="sm" len="sm"/>
          </a:ln>
        </p:spPr>
        <p:txBody>
          <a:bodyPr lIns="91425" tIns="91425" rIns="91425" bIns="91425" anchor="ctr" anchorCtr="0"/>
          <a:lstStyle>
            <a:lvl1pPr rtl="0">
              <a:defRPr b="0">
                <a:solidFill>
                  <a:schemeClr val="dk2"/>
                </a:solidFill>
              </a:defRPr>
            </a:lvl1pPr>
            <a:lvl2pPr rtl="0">
              <a:defRPr b="0">
                <a:solidFill>
                  <a:schemeClr val="dk2"/>
                </a:solidFill>
              </a:defRPr>
            </a:lvl2pPr>
            <a:lvl3pPr rtl="0">
              <a:defRPr b="0">
                <a:solidFill>
                  <a:schemeClr val="dk2"/>
                </a:solidFill>
              </a:defRPr>
            </a:lvl3pPr>
            <a:lvl4pPr rtl="0">
              <a:defRPr b="0">
                <a:solidFill>
                  <a:schemeClr val="dk2"/>
                </a:solidFill>
              </a:defRPr>
            </a:lvl4pPr>
            <a:lvl5pPr rtl="0">
              <a:defRPr b="0">
                <a:solidFill>
                  <a:schemeClr val="dk2"/>
                </a:solidFill>
              </a:defRPr>
            </a:lvl5pPr>
            <a:lvl6pPr rtl="0">
              <a:defRPr b="0">
                <a:solidFill>
                  <a:schemeClr val="dk2"/>
                </a:solidFill>
              </a:defRPr>
            </a:lvl6pPr>
            <a:lvl7pPr rtl="0">
              <a:defRPr b="0">
                <a:solidFill>
                  <a:schemeClr val="dk2"/>
                </a:solidFill>
              </a:defRPr>
            </a:lvl7pPr>
            <a:lvl8pPr rtl="0">
              <a:defRPr b="0">
                <a:solidFill>
                  <a:schemeClr val="dk2"/>
                </a:solidFill>
              </a:defRPr>
            </a:lvl8pPr>
            <a:lvl9pPr rtl="0">
              <a:defRPr b="0">
                <a:solidFill>
                  <a:schemeClr val="dk2"/>
                </a:solidFill>
              </a:defRPr>
            </a:lvl9pPr>
          </a:lstStyle>
          <a:p>
            <a:endParaRPr/>
          </a:p>
        </p:txBody>
      </p:sp>
    </p:spTree>
    <p:extLst>
      <p:ext uri="{BB962C8B-B14F-4D97-AF65-F5344CB8AC3E}">
        <p14:creationId xmlns:p14="http://schemas.microsoft.com/office/powerpoint/2010/main" val="415309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F5AD7794-352D-4EF8-9C52-B54F7BF5C5A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541735" y="6365524"/>
            <a:ext cx="5829300" cy="1967442"/>
          </a:xfrm>
        </p:spPr>
        <p:txBody>
          <a:bodyPr anchor="t"/>
          <a:lstStyle>
            <a:lvl1pPr algn="l">
              <a:defRPr sz="5778" b="1" cap="all"/>
            </a:lvl1pPr>
          </a:lstStyle>
          <a:p>
            <a:r>
              <a:rPr lang="fr-FR"/>
              <a:t>Cliquez pour modifier le style du titre</a:t>
            </a:r>
            <a:endParaRPr lang="fr-BE"/>
          </a:p>
        </p:txBody>
      </p:sp>
      <p:sp>
        <p:nvSpPr>
          <p:cNvPr id="3" name="Espace réservé du texte 2"/>
          <p:cNvSpPr>
            <a:spLocks noGrp="1"/>
          </p:cNvSpPr>
          <p:nvPr>
            <p:ph type="body" idx="1"/>
          </p:nvPr>
        </p:nvSpPr>
        <p:spPr>
          <a:xfrm>
            <a:off x="541735" y="4198586"/>
            <a:ext cx="5829300" cy="2166937"/>
          </a:xfrm>
        </p:spPr>
        <p:txBody>
          <a:bodyPr anchor="b"/>
          <a:lstStyle>
            <a:lvl1pPr marL="0" indent="0">
              <a:buNone/>
              <a:defRPr sz="2889">
                <a:solidFill>
                  <a:schemeClr val="tx1">
                    <a:tint val="75000"/>
                  </a:schemeClr>
                </a:solidFill>
              </a:defRPr>
            </a:lvl1pPr>
            <a:lvl2pPr marL="660380" indent="0">
              <a:buNone/>
              <a:defRPr sz="2600">
                <a:solidFill>
                  <a:schemeClr val="tx1">
                    <a:tint val="75000"/>
                  </a:schemeClr>
                </a:solidFill>
              </a:defRPr>
            </a:lvl2pPr>
            <a:lvl3pPr marL="1320759" indent="0">
              <a:buNone/>
              <a:defRPr sz="2311">
                <a:solidFill>
                  <a:schemeClr val="tx1">
                    <a:tint val="75000"/>
                  </a:schemeClr>
                </a:solidFill>
              </a:defRPr>
            </a:lvl3pPr>
            <a:lvl4pPr marL="1981139" indent="0">
              <a:buNone/>
              <a:defRPr sz="2022">
                <a:solidFill>
                  <a:schemeClr val="tx1">
                    <a:tint val="75000"/>
                  </a:schemeClr>
                </a:solidFill>
              </a:defRPr>
            </a:lvl4pPr>
            <a:lvl5pPr marL="2641519" indent="0">
              <a:buNone/>
              <a:defRPr sz="2022">
                <a:solidFill>
                  <a:schemeClr val="tx1">
                    <a:tint val="75000"/>
                  </a:schemeClr>
                </a:solidFill>
              </a:defRPr>
            </a:lvl5pPr>
            <a:lvl6pPr marL="3301898" indent="0">
              <a:buNone/>
              <a:defRPr sz="2022">
                <a:solidFill>
                  <a:schemeClr val="tx1">
                    <a:tint val="75000"/>
                  </a:schemeClr>
                </a:solidFill>
              </a:defRPr>
            </a:lvl6pPr>
            <a:lvl7pPr marL="3962278" indent="0">
              <a:buNone/>
              <a:defRPr sz="2022">
                <a:solidFill>
                  <a:schemeClr val="tx1">
                    <a:tint val="75000"/>
                  </a:schemeClr>
                </a:solidFill>
              </a:defRPr>
            </a:lvl7pPr>
            <a:lvl8pPr marL="4622658" indent="0">
              <a:buNone/>
              <a:defRPr sz="2022">
                <a:solidFill>
                  <a:schemeClr val="tx1">
                    <a:tint val="75000"/>
                  </a:schemeClr>
                </a:solidFill>
              </a:defRPr>
            </a:lvl8pPr>
            <a:lvl9pPr marL="5283037" indent="0">
              <a:buNone/>
              <a:defRPr sz="2022">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48B56921-CFA4-4C81-AF43-A628B746EAFA}"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342900" y="2311402"/>
            <a:ext cx="3028950" cy="6537502"/>
          </a:xfrm>
        </p:spPr>
        <p:txBody>
          <a:bodyPr/>
          <a:lstStyle>
            <a:lvl1pPr>
              <a:defRPr sz="4044"/>
            </a:lvl1pPr>
            <a:lvl2pPr>
              <a:defRPr sz="3467"/>
            </a:lvl2pPr>
            <a:lvl3pPr>
              <a:defRPr sz="2889"/>
            </a:lvl3pPr>
            <a:lvl4pPr>
              <a:defRPr sz="2600"/>
            </a:lvl4pPr>
            <a:lvl5pPr>
              <a:defRPr sz="2600"/>
            </a:lvl5pPr>
            <a:lvl6pPr>
              <a:defRPr sz="2600"/>
            </a:lvl6pPr>
            <a:lvl7pPr>
              <a:defRPr sz="2600"/>
            </a:lvl7pPr>
            <a:lvl8pPr>
              <a:defRPr sz="2600"/>
            </a:lvl8pPr>
            <a:lvl9pPr>
              <a:defRPr sz="2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3486150" y="2311402"/>
            <a:ext cx="3028950" cy="6537502"/>
          </a:xfrm>
        </p:spPr>
        <p:txBody>
          <a:bodyPr/>
          <a:lstStyle>
            <a:lvl1pPr>
              <a:defRPr sz="4044"/>
            </a:lvl1pPr>
            <a:lvl2pPr>
              <a:defRPr sz="3467"/>
            </a:lvl2pPr>
            <a:lvl3pPr>
              <a:defRPr sz="2889"/>
            </a:lvl3pPr>
            <a:lvl4pPr>
              <a:defRPr sz="2600"/>
            </a:lvl4pPr>
            <a:lvl5pPr>
              <a:defRPr sz="2600"/>
            </a:lvl5pPr>
            <a:lvl6pPr>
              <a:defRPr sz="2600"/>
            </a:lvl6pPr>
            <a:lvl7pPr>
              <a:defRPr sz="2600"/>
            </a:lvl7pPr>
            <a:lvl8pPr>
              <a:defRPr sz="2600"/>
            </a:lvl8pPr>
            <a:lvl9pPr>
              <a:defRPr sz="2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C69DFA66-C201-4F3C-962C-0BA1F6244E9F}"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342900" y="2217385"/>
            <a:ext cx="3030141" cy="924101"/>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fr-FR"/>
              <a:t>Cliquez pour modifier les styles du texte du masque</a:t>
            </a:r>
          </a:p>
        </p:txBody>
      </p:sp>
      <p:sp>
        <p:nvSpPr>
          <p:cNvPr id="4" name="Espace réservé du contenu 3"/>
          <p:cNvSpPr>
            <a:spLocks noGrp="1"/>
          </p:cNvSpPr>
          <p:nvPr>
            <p:ph sz="half" idx="2"/>
          </p:nvPr>
        </p:nvSpPr>
        <p:spPr>
          <a:xfrm>
            <a:off x="342900" y="3141486"/>
            <a:ext cx="3030141" cy="5707416"/>
          </a:xfrm>
        </p:spPr>
        <p:txBody>
          <a:bodyPr/>
          <a:lstStyle>
            <a:lvl1pPr>
              <a:defRPr sz="3467"/>
            </a:lvl1pPr>
            <a:lvl2pPr>
              <a:defRPr sz="2889"/>
            </a:lvl2pPr>
            <a:lvl3pPr>
              <a:defRPr sz="2600"/>
            </a:lvl3pPr>
            <a:lvl4pPr>
              <a:defRPr sz="2311"/>
            </a:lvl4pPr>
            <a:lvl5pPr>
              <a:defRPr sz="2311"/>
            </a:lvl5pPr>
            <a:lvl6pPr>
              <a:defRPr sz="2311"/>
            </a:lvl6pPr>
            <a:lvl7pPr>
              <a:defRPr sz="2311"/>
            </a:lvl7pPr>
            <a:lvl8pPr>
              <a:defRPr sz="2311"/>
            </a:lvl8pPr>
            <a:lvl9pPr>
              <a:defRPr sz="231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3483770" y="2217385"/>
            <a:ext cx="3031331" cy="924101"/>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fr-FR"/>
              <a:t>Cliquez pour modifier les styles du texte du masque</a:t>
            </a:r>
          </a:p>
        </p:txBody>
      </p:sp>
      <p:sp>
        <p:nvSpPr>
          <p:cNvPr id="6" name="Espace réservé du contenu 5"/>
          <p:cNvSpPr>
            <a:spLocks noGrp="1"/>
          </p:cNvSpPr>
          <p:nvPr>
            <p:ph sz="quarter" idx="4"/>
          </p:nvPr>
        </p:nvSpPr>
        <p:spPr>
          <a:xfrm>
            <a:off x="3483770" y="3141486"/>
            <a:ext cx="3031331" cy="5707416"/>
          </a:xfrm>
        </p:spPr>
        <p:txBody>
          <a:bodyPr/>
          <a:lstStyle>
            <a:lvl1pPr>
              <a:defRPr sz="3467"/>
            </a:lvl1pPr>
            <a:lvl2pPr>
              <a:defRPr sz="2889"/>
            </a:lvl2pPr>
            <a:lvl3pPr>
              <a:defRPr sz="2600"/>
            </a:lvl3pPr>
            <a:lvl4pPr>
              <a:defRPr sz="2311"/>
            </a:lvl4pPr>
            <a:lvl5pPr>
              <a:defRPr sz="2311"/>
            </a:lvl5pPr>
            <a:lvl6pPr>
              <a:defRPr sz="2311"/>
            </a:lvl6pPr>
            <a:lvl7pPr>
              <a:defRPr sz="2311"/>
            </a:lvl7pPr>
            <a:lvl8pPr>
              <a:defRPr sz="2311"/>
            </a:lvl8pPr>
            <a:lvl9pPr>
              <a:defRPr sz="231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2797BDA-7363-4D98-A965-314FD261B046}" type="datetime1">
              <a:rPr lang="fr-FR" smtClean="0"/>
              <a:t>02/01/2023</a:t>
            </a:fld>
            <a:endParaRPr lang="fr-BE" dirty="0"/>
          </a:p>
        </p:txBody>
      </p:sp>
      <p:sp>
        <p:nvSpPr>
          <p:cNvPr id="8" name="Espace réservé du pied de page 7"/>
          <p:cNvSpPr>
            <a:spLocks noGrp="1"/>
          </p:cNvSpPr>
          <p:nvPr>
            <p:ph type="ftr" sz="quarter" idx="11"/>
          </p:nvPr>
        </p:nvSpPr>
        <p:spPr/>
        <p:txBody>
          <a:bodyPr/>
          <a:lstStyle/>
          <a:p>
            <a:r>
              <a:rPr lang="fr-BE"/>
              <a:t>25/</a:t>
            </a:r>
            <a:endParaRPr lang="fr-BE" dirty="0"/>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907A0E08-CCF4-4055-BB2E-8A313DCC8686}" type="datetime1">
              <a:rPr lang="fr-FR" smtClean="0"/>
              <a:t>02/01/2023</a:t>
            </a:fld>
            <a:endParaRPr lang="fr-BE" dirty="0"/>
          </a:p>
        </p:txBody>
      </p:sp>
      <p:sp>
        <p:nvSpPr>
          <p:cNvPr id="4" name="Espace réservé du pied de page 3"/>
          <p:cNvSpPr>
            <a:spLocks noGrp="1"/>
          </p:cNvSpPr>
          <p:nvPr>
            <p:ph type="ftr" sz="quarter" idx="11"/>
          </p:nvPr>
        </p:nvSpPr>
        <p:spPr/>
        <p:txBody>
          <a:bodyPr/>
          <a:lstStyle/>
          <a:p>
            <a:r>
              <a:rPr lang="fr-BE"/>
              <a:t>25/</a:t>
            </a:r>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E2B8DA9-2B60-45C2-A73A-03CEAB8ED3D3}" type="datetime1">
              <a:rPr lang="fr-FR" smtClean="0"/>
              <a:t>02/01/2023</a:t>
            </a:fld>
            <a:endParaRPr lang="fr-BE" dirty="0"/>
          </a:p>
        </p:txBody>
      </p:sp>
      <p:sp>
        <p:nvSpPr>
          <p:cNvPr id="3" name="Espace réservé du pied de page 2"/>
          <p:cNvSpPr>
            <a:spLocks noGrp="1"/>
          </p:cNvSpPr>
          <p:nvPr>
            <p:ph type="ftr" sz="quarter" idx="11"/>
          </p:nvPr>
        </p:nvSpPr>
        <p:spPr/>
        <p:txBody>
          <a:bodyPr/>
          <a:lstStyle/>
          <a:p>
            <a:r>
              <a:rPr lang="fr-BE"/>
              <a:t>25/</a:t>
            </a:r>
            <a:endParaRPr lang="fr-BE"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42900" y="394405"/>
            <a:ext cx="2256235" cy="1678517"/>
          </a:xfrm>
        </p:spPr>
        <p:txBody>
          <a:bodyPr anchor="b"/>
          <a:lstStyle>
            <a:lvl1pPr algn="l">
              <a:defRPr sz="2889" b="1"/>
            </a:lvl1pPr>
          </a:lstStyle>
          <a:p>
            <a:r>
              <a:rPr lang="fr-FR"/>
              <a:t>Cliquez pour modifier le style du titre</a:t>
            </a:r>
            <a:endParaRPr lang="fr-BE"/>
          </a:p>
        </p:txBody>
      </p:sp>
      <p:sp>
        <p:nvSpPr>
          <p:cNvPr id="3" name="Espace réservé du contenu 2"/>
          <p:cNvSpPr>
            <a:spLocks noGrp="1"/>
          </p:cNvSpPr>
          <p:nvPr>
            <p:ph idx="1"/>
          </p:nvPr>
        </p:nvSpPr>
        <p:spPr>
          <a:xfrm>
            <a:off x="2681287" y="394408"/>
            <a:ext cx="3833813" cy="8454497"/>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342900" y="2072924"/>
            <a:ext cx="2256235" cy="6775980"/>
          </a:xfrm>
        </p:spPr>
        <p:txBody>
          <a:bodyPr/>
          <a:lstStyle>
            <a:lvl1pPr marL="0" indent="0">
              <a:buNone/>
              <a:defRPr sz="2022"/>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79740A9-4573-4A44-B2C3-4904B698FB10}"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344216" y="6934200"/>
            <a:ext cx="4114800" cy="818622"/>
          </a:xfrm>
        </p:spPr>
        <p:txBody>
          <a:bodyPr anchor="b"/>
          <a:lstStyle>
            <a:lvl1pPr algn="l">
              <a:defRPr sz="2889" b="1"/>
            </a:lvl1pPr>
          </a:lstStyle>
          <a:p>
            <a:r>
              <a:rPr lang="fr-FR"/>
              <a:t>Cliquez pour modifier le style du titre</a:t>
            </a:r>
            <a:endParaRPr lang="fr-BE"/>
          </a:p>
        </p:txBody>
      </p:sp>
      <p:sp>
        <p:nvSpPr>
          <p:cNvPr id="3" name="Espace réservé pour une image  2"/>
          <p:cNvSpPr>
            <a:spLocks noGrp="1"/>
          </p:cNvSpPr>
          <p:nvPr>
            <p:ph type="pic" idx="1"/>
          </p:nvPr>
        </p:nvSpPr>
        <p:spPr>
          <a:xfrm>
            <a:off x="1344216" y="885119"/>
            <a:ext cx="4114800" cy="5943600"/>
          </a:xfrm>
        </p:spPr>
        <p:txBody>
          <a:bodyPr/>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fr-BE" dirty="0"/>
          </a:p>
        </p:txBody>
      </p:sp>
      <p:sp>
        <p:nvSpPr>
          <p:cNvPr id="4" name="Espace réservé du texte 3"/>
          <p:cNvSpPr>
            <a:spLocks noGrp="1"/>
          </p:cNvSpPr>
          <p:nvPr>
            <p:ph type="body" sz="half" idx="2"/>
          </p:nvPr>
        </p:nvSpPr>
        <p:spPr>
          <a:xfrm>
            <a:off x="1344216" y="7752822"/>
            <a:ext cx="4114800" cy="1162578"/>
          </a:xfrm>
        </p:spPr>
        <p:txBody>
          <a:bodyPr/>
          <a:lstStyle>
            <a:lvl1pPr marL="0" indent="0">
              <a:buNone/>
              <a:defRPr sz="2022"/>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D497564-0298-4913-BE6B-A8E4ABB6C2B4}"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342900" y="9181397"/>
            <a:ext cx="1600200"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C1AFD421-FF13-4574-8FA6-AB8AC186CDE2}" type="datetime1">
              <a:rPr lang="fr-FR" smtClean="0"/>
              <a:t>02/01/2023</a:t>
            </a:fld>
            <a:endParaRPr lang="fr-BE" dirty="0"/>
          </a:p>
        </p:txBody>
      </p:sp>
      <p:sp>
        <p:nvSpPr>
          <p:cNvPr id="5" name="Espace réservé du pied de page 4"/>
          <p:cNvSpPr>
            <a:spLocks noGrp="1"/>
          </p:cNvSpPr>
          <p:nvPr>
            <p:ph type="ftr" sz="quarter" idx="3"/>
          </p:nvPr>
        </p:nvSpPr>
        <p:spPr>
          <a:xfrm>
            <a:off x="2343150" y="9181397"/>
            <a:ext cx="2171700"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r>
              <a:rPr lang="fr-BE"/>
              <a:t>25/</a:t>
            </a:r>
            <a:endParaRPr lang="fr-BE" dirty="0"/>
          </a:p>
        </p:txBody>
      </p:sp>
      <p:sp>
        <p:nvSpPr>
          <p:cNvPr id="6" name="Espace réservé du numéro de diapositive 5"/>
          <p:cNvSpPr>
            <a:spLocks noGrp="1"/>
          </p:cNvSpPr>
          <p:nvPr>
            <p:ph type="sldNum" sz="quarter" idx="4"/>
          </p:nvPr>
        </p:nvSpPr>
        <p:spPr>
          <a:xfrm>
            <a:off x="4914900" y="9181397"/>
            <a:ext cx="1600200"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CF4668DC-857F-487D-BFFA-8C0CA5037977}" type="slidenum">
              <a:rPr lang="fr-BE" smtClean="0"/>
              <a:pPr/>
              <a:t>‹N°›</a:t>
            </a:fld>
            <a:endParaRPr lang="fr-B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1320759" rtl="0" eaLnBrk="1" latinLnBrk="0" hangingPunct="1">
        <a:spcBef>
          <a:spcPct val="0"/>
        </a:spcBef>
        <a:buNone/>
        <a:defRPr sz="6355" kern="1200">
          <a:solidFill>
            <a:schemeClr val="tx1"/>
          </a:solidFill>
          <a:latin typeface="+mj-lt"/>
          <a:ea typeface="+mj-ea"/>
          <a:cs typeface="+mj-cs"/>
        </a:defRPr>
      </a:lvl1pPr>
    </p:titleStyle>
    <p:bodyStyle>
      <a:lvl1pPr marL="495285" indent="-495285" algn="l" defTabSz="1320759" rtl="0" eaLnBrk="1" latinLnBrk="0" hangingPunct="1">
        <a:spcBef>
          <a:spcPct val="20000"/>
        </a:spcBef>
        <a:buFont typeface="Arial" pitchFamily="34" charset="0"/>
        <a:buChar char="•"/>
        <a:defRPr sz="4622" kern="1200">
          <a:solidFill>
            <a:schemeClr val="tx1"/>
          </a:solidFill>
          <a:latin typeface="+mn-lt"/>
          <a:ea typeface="+mn-ea"/>
          <a:cs typeface="+mn-cs"/>
        </a:defRPr>
      </a:lvl1pPr>
      <a:lvl2pPr marL="1073117" indent="-412737" algn="l" defTabSz="1320759" rtl="0" eaLnBrk="1" latinLnBrk="0" hangingPunct="1">
        <a:spcBef>
          <a:spcPct val="20000"/>
        </a:spcBef>
        <a:buFont typeface="Arial" pitchFamily="34" charset="0"/>
        <a:buChar char="–"/>
        <a:defRPr sz="4044" kern="1200">
          <a:solidFill>
            <a:schemeClr val="tx1"/>
          </a:solidFill>
          <a:latin typeface="+mn-lt"/>
          <a:ea typeface="+mn-ea"/>
          <a:cs typeface="+mn-cs"/>
        </a:defRPr>
      </a:lvl2pPr>
      <a:lvl3pPr marL="1650949" indent="-330190" algn="l" defTabSz="1320759" rtl="0" eaLnBrk="1" latinLnBrk="0" hangingPunct="1">
        <a:spcBef>
          <a:spcPct val="20000"/>
        </a:spcBef>
        <a:buFont typeface="Arial" pitchFamily="34" charset="0"/>
        <a:buChar char="•"/>
        <a:defRPr sz="3467" kern="1200">
          <a:solidFill>
            <a:schemeClr val="tx1"/>
          </a:solidFill>
          <a:latin typeface="+mn-lt"/>
          <a:ea typeface="+mn-ea"/>
          <a:cs typeface="+mn-cs"/>
        </a:defRPr>
      </a:lvl3pPr>
      <a:lvl4pPr marL="2311329"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4pPr>
      <a:lvl5pPr marL="2971709"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5pPr>
      <a:lvl6pPr marL="363208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6pPr>
      <a:lvl7pPr marL="429246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7pPr>
      <a:lvl8pPr marL="495284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8pPr>
      <a:lvl9pPr marL="5613227"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9pPr>
    </p:bodyStyle>
    <p:otherStyle>
      <a:defPPr>
        <a:defRPr lang="fr-FR"/>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jpeg" Type="http://schemas.openxmlformats.org/officeDocument/2006/relationships/image"/><Relationship Id="rId7"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8.xml" Type="http://schemas.openxmlformats.org/officeDocument/2006/relationships/notesSlide"/><Relationship Id="rId3" Target="../media/image34.jpeg" Type="http://schemas.openxmlformats.org/officeDocument/2006/relationships/image"/><Relationship Id="rId4" Target="../media/image3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9.xml" Type="http://schemas.openxmlformats.org/officeDocument/2006/relationships/notesSlid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1.xml" Type="http://schemas.openxmlformats.org/officeDocument/2006/relationships/slideLayout"/><Relationship Id="rId2" Target="../charts/chart1.xml" Type="http://schemas.openxmlformats.org/officeDocument/2006/relationships/chart"/><Relationship Id="rId3" Target="../media/image4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43.jpeg" Type="http://schemas.openxmlformats.org/officeDocument/2006/relationships/image"/><Relationship Id="rId3" Target="../charts/chart2.xml" Type="http://schemas.openxmlformats.org/officeDocument/2006/relationships/char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charts/chart3.xml" Type="http://schemas.openxmlformats.org/officeDocument/2006/relationships/chart"/></Relationships>
</file>

<file path=ppt/slides/_rels/slide16.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45.jpeg" Type="http://schemas.openxmlformats.org/officeDocument/2006/relationships/image"/><Relationship Id="rId3" Target="../charts/chart4.xml" Type="http://schemas.openxmlformats.org/officeDocument/2006/relationships/chart"/></Relationships>
</file>

<file path=ppt/slides/_rels/slide17.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 Id="rId10" Target="../media/image12.jpeg" Type="http://schemas.openxmlformats.org/officeDocument/2006/relationships/image"/><Relationship Id="rId11" Target="../media/image13.jpeg" Type="http://schemas.openxmlformats.org/officeDocument/2006/relationships/image"/><Relationship Id="rId2" Target="../notesSlides/notesSlide2.xml" Type="http://schemas.openxmlformats.org/officeDocument/2006/relationships/notesSlide"/><Relationship Id="rId3" Target="../media/image6.pn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jpg" Type="http://schemas.openxmlformats.org/officeDocument/2006/relationships/image"/><Relationship Id="rId8" Target="../media/image10.jpg" Type="http://schemas.openxmlformats.org/officeDocument/2006/relationships/image"/><Relationship Id="rId9"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10.xml" Type="http://schemas.openxmlformats.org/officeDocument/2006/relationships/notesSlide"/></Relationships>
</file>

<file path=ppt/slides/_rels/slide21.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 Id="rId3" Target="../media/image45.png" Type="http://schemas.openxmlformats.org/officeDocument/2006/relationships/image"/></Relationships>
</file>

<file path=ppt/slides/_rels/slide22.xml.rels><?xml version="1.0" encoding="UTF-8" standalone="no"?><Relationships xmlns="http://schemas.openxmlformats.org/package/2006/relationships"><Relationship Id="rId1" Target="../theme/themeOverride3.xml" Type="http://schemas.openxmlformats.org/officeDocument/2006/relationships/themeOverride"/><Relationship Id="rId2"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2.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jpg" Type="http://schemas.openxmlformats.org/officeDocument/2006/relationships/image"/><Relationship Id="rId6" Target="../media/image10.jpg" Type="http://schemas.openxmlformats.org/officeDocument/2006/relationships/image"/><Relationship Id="rId7" Target="../media/image11.pn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3.xml" Type="http://schemas.openxmlformats.org/officeDocument/2006/relationships/notesSlid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jpg" Type="http://schemas.openxmlformats.org/officeDocument/2006/relationships/image"/><Relationship Id="rId7" Target="../media/image50.jp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12.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gif" Type="http://schemas.openxmlformats.org/officeDocument/2006/relationships/image"/><Relationship Id="rId14" Target="../media/image62.jpeg" Type="http://schemas.openxmlformats.org/officeDocument/2006/relationships/image"/><Relationship Id="rId15" Target="../media/image63.jpeg" Type="http://schemas.openxmlformats.org/officeDocument/2006/relationships/image"/><Relationship Id="rId16" Target="../media/image64.jpeg" Type="http://schemas.openxmlformats.org/officeDocument/2006/relationships/image"/><Relationship Id="rId17" Target="../media/image65.jpeg" Type="http://schemas.openxmlformats.org/officeDocument/2006/relationships/image"/><Relationship Id="rId18" Target="../media/image66.jpeg" Type="http://schemas.openxmlformats.org/officeDocument/2006/relationships/image"/><Relationship Id="rId19" Target="../media/image67.png" Type="http://schemas.openxmlformats.org/officeDocument/2006/relationships/image"/><Relationship Id="rId2" Target="../notesSlides/notesSlide14.xml" Type="http://schemas.openxmlformats.org/officeDocument/2006/relationships/notesSlide"/><Relationship Id="rId20" Target="../media/image68.jpeg" Type="http://schemas.openxmlformats.org/officeDocument/2006/relationships/image"/><Relationship Id="rId21" Target="../media/image69.jpeg" Type="http://schemas.openxmlformats.org/officeDocument/2006/relationships/image"/><Relationship Id="rId22" Target="../media/image70.png" Type="http://schemas.openxmlformats.org/officeDocument/2006/relationships/image"/><Relationship Id="rId23" Target="../media/image71.png" Type="http://schemas.openxmlformats.org/officeDocument/2006/relationships/image"/><Relationship Id="rId24" Target="../media/image72.png" Type="http://schemas.openxmlformats.org/officeDocument/2006/relationships/image"/><Relationship Id="rId25" Target="../media/image73.png" Type="http://schemas.openxmlformats.org/officeDocument/2006/relationships/image"/><Relationship Id="rId26" Target="../media/image74.png" Type="http://schemas.openxmlformats.org/officeDocument/2006/relationships/image"/><Relationship Id="rId27" Target="../media/image75.png" Type="http://schemas.openxmlformats.org/officeDocument/2006/relationships/image"/><Relationship Id="rId28" Target="../media/image76.jpeg" Type="http://schemas.openxmlformats.org/officeDocument/2006/relationships/image"/><Relationship Id="rId29" Target="../media/image77.jpeg" Type="http://schemas.openxmlformats.org/officeDocument/2006/relationships/image"/><Relationship Id="rId3" Target="../media/image51.jpeg" Type="http://schemas.openxmlformats.org/officeDocument/2006/relationships/image"/><Relationship Id="rId30" Target="../media/image78.png" Type="http://schemas.openxmlformats.org/officeDocument/2006/relationships/image"/><Relationship Id="rId31" Target="../media/image79.jpeg" Type="http://schemas.openxmlformats.org/officeDocument/2006/relationships/image"/><Relationship Id="rId32" Target="../media/image80.png" Type="http://schemas.openxmlformats.org/officeDocument/2006/relationships/image"/><Relationship Id="rId33" Target="../media/image81.png" Type="http://schemas.openxmlformats.org/officeDocument/2006/relationships/image"/><Relationship Id="rId34" Target="../media/image82.png" Type="http://schemas.openxmlformats.org/officeDocument/2006/relationships/image"/><Relationship Id="rId35" Target="../media/image83.jpeg" Type="http://schemas.openxmlformats.org/officeDocument/2006/relationships/image"/><Relationship Id="rId36" Target="../media/image84.png" Type="http://schemas.openxmlformats.org/officeDocument/2006/relationships/image"/><Relationship Id="rId37" Target="../media/image85.jpeg" Type="http://schemas.openxmlformats.org/officeDocument/2006/relationships/image"/><Relationship Id="rId38" Target="../media/image86.png" Type="http://schemas.openxmlformats.org/officeDocument/2006/relationships/image"/><Relationship Id="rId39" Target="../media/image87.png" Type="http://schemas.openxmlformats.org/officeDocument/2006/relationships/image"/><Relationship Id="rId4" Target="../media/image52.jpeg" Type="http://schemas.openxmlformats.org/officeDocument/2006/relationships/image"/><Relationship Id="rId40" Target="../media/image88.jpeg" Type="http://schemas.openxmlformats.org/officeDocument/2006/relationships/image"/><Relationship Id="rId41" Target="../media/image89.png" Type="http://schemas.openxmlformats.org/officeDocument/2006/relationships/image"/><Relationship Id="rId42" Target="../media/image90.png" Type="http://schemas.openxmlformats.org/officeDocument/2006/relationships/image"/><Relationship Id="rId43" Target="../media/image91.jpeg" Type="http://schemas.openxmlformats.org/officeDocument/2006/relationships/image"/><Relationship Id="rId44" Target="../media/image92.png" Type="http://schemas.openxmlformats.org/officeDocument/2006/relationships/image"/><Relationship Id="rId45" Target="../media/image93.png" Type="http://schemas.openxmlformats.org/officeDocument/2006/relationships/image"/><Relationship Id="rId46" Target="../media/image94.png" Type="http://schemas.openxmlformats.org/officeDocument/2006/relationships/image"/><Relationship Id="rId47" Target="../media/image95.png" Type="http://schemas.openxmlformats.org/officeDocument/2006/relationships/image"/><Relationship Id="rId48" Target="../media/image96.png" Type="http://schemas.openxmlformats.org/officeDocument/2006/relationships/image"/><Relationship Id="rId5" Target="../media/image53.jpe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2.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 Id="rId3" Target="../media/image14.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2.xml" Type="http://schemas.openxmlformats.org/officeDocument/2006/relationships/slideLayout"/><Relationship Id="rId2" Target="../media/image14.png" Type="http://schemas.openxmlformats.org/officeDocument/2006/relationships/image"/><Relationship Id="rId3" Target="../media/image3.png" Type="http://schemas.openxmlformats.org/officeDocument/2006/relationships/image"/><Relationship Id="rId4"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6.xml" Type="http://schemas.openxmlformats.org/officeDocument/2006/relationships/notesSlid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media/image27.jpeg" Type="http://schemas.openxmlformats.org/officeDocument/2006/relationships/image"/><Relationship Id="rId9" Target="../media/image2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1.xml" Type="http://schemas.openxmlformats.org/officeDocument/2006/relationships/slideLayout"/><Relationship Id="rId2" Target="../notesSlides/notesSlide7.xml" Type="http://schemas.openxmlformats.org/officeDocument/2006/relationships/notesSlid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1.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75" name="Rectangle 74"/>
          <p:cNvSpPr/>
          <p:nvPr/>
        </p:nvSpPr>
        <p:spPr>
          <a:xfrm>
            <a:off x="732844" y="539343"/>
            <a:ext cx="687287" cy="4620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sz="1154"/>
          </a:p>
        </p:txBody>
      </p:sp>
      <p:sp>
        <p:nvSpPr>
          <p:cNvPr id="30" name="Titre 1"/>
          <p:cNvSpPr txBox="1">
            <a:spLocks/>
          </p:cNvSpPr>
          <p:nvPr/>
        </p:nvSpPr>
        <p:spPr>
          <a:xfrm>
            <a:off x="628864" y="9167754"/>
            <a:ext cx="6594836" cy="542610"/>
          </a:xfrm>
          <a:prstGeom prst="rect">
            <a:avLst/>
          </a:prstGeom>
        </p:spPr>
        <p:txBody>
          <a:bodyPr anchor="ctr" bIns="47295" lIns="94590" rIns="94590" rtlCol="0" tIns="47295" vert="horz">
            <a:normAutofit fontScale="90000" lnSpcReduction="10000"/>
          </a:bodyPr>
          <a:lstStyle>
            <a:lvl1pPr algn="ctr" defTabSz="4172297" eaLnBrk="1" hangingPunct="1" latinLnBrk="0" rtl="0">
              <a:spcBef>
                <a:spcPct val="0"/>
              </a:spcBef>
              <a:buNone/>
              <a:defRPr kern="1200" sz="20200">
                <a:solidFill>
                  <a:schemeClr val="tx1"/>
                </a:solidFill>
                <a:latin typeface="+mj-lt"/>
                <a:ea typeface="+mj-ea"/>
                <a:cs typeface="+mj-cs"/>
              </a:defRPr>
            </a:lvl1pPr>
          </a:lstStyle>
          <a:p>
            <a:endParaRPr b="1" dirty="0" lang="fr-BE" sz="3399">
              <a:solidFill>
                <a:schemeClr val="bg1"/>
              </a:solidFill>
              <a:effectLst>
                <a:outerShdw algn="tl" blurRad="38100" dir="2700000" dist="38100">
                  <a:srgbClr val="000000">
                    <a:alpha val="43137"/>
                  </a:srgbClr>
                </a:outerShdw>
              </a:effectLst>
              <a:latin charset="0" panose="020F0502020204030204" pitchFamily="34" typeface="Calibri"/>
              <a:cs charset="0" panose="020F0502020204030204" pitchFamily="34" typeface="Calibri"/>
            </a:endParaRPr>
          </a:p>
        </p:txBody>
      </p:sp>
      <p:sp>
        <p:nvSpPr>
          <p:cNvPr id="77" name="Rectangle 76"/>
          <p:cNvSpPr/>
          <p:nvPr/>
        </p:nvSpPr>
        <p:spPr>
          <a:xfrm>
            <a:off x="0" y="13778"/>
            <a:ext cx="6851533" cy="2434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sz="1154"/>
          </a:p>
        </p:txBody>
      </p:sp>
      <p:sp>
        <p:nvSpPr>
          <p:cNvPr id="74" name="Rectangle 73"/>
          <p:cNvSpPr/>
          <p:nvPr/>
        </p:nvSpPr>
        <p:spPr>
          <a:xfrm>
            <a:off x="0" y="35215"/>
            <a:ext cx="1581763" cy="82102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sz="1154"/>
          </a:p>
        </p:txBody>
      </p:sp>
      <p:sp>
        <p:nvSpPr>
          <p:cNvPr id="53" name="Rectangle 52"/>
          <p:cNvSpPr/>
          <p:nvPr/>
        </p:nvSpPr>
        <p:spPr>
          <a:xfrm>
            <a:off x="-770" y="736095"/>
            <a:ext cx="1259268" cy="41051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sz="1154"/>
          </a:p>
        </p:txBody>
      </p:sp>
      <p:cxnSp>
        <p:nvCxnSpPr>
          <p:cNvPr id="10" name="Connecteur droit 9"/>
          <p:cNvCxnSpPr/>
          <p:nvPr/>
        </p:nvCxnSpPr>
        <p:spPr>
          <a:xfrm>
            <a:off x="10545" y="9686106"/>
            <a:ext cx="4210543" cy="24257"/>
          </a:xfrm>
          <a:prstGeom prst="line">
            <a:avLst/>
          </a:prstGeom>
          <a:ln cmpd="thickThi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149080" y="9474925"/>
            <a:ext cx="2557110" cy="369332"/>
          </a:xfrm>
          <a:prstGeom prst="rect">
            <a:avLst/>
          </a:prstGeom>
        </p:spPr>
        <p:txBody>
          <a:bodyPr wrap="none">
            <a:spAutoFit/>
          </a:bodyPr>
          <a:lstStyle/>
          <a:p>
            <a:r>
              <a:rPr dirty="0" lang="fr-FR">
                <a:solidFill>
                  <a:srgbClr val="0070C0"/>
                </a:solidFill>
                <a:latin charset="0" panose="030303020407070D0804" pitchFamily="66" typeface="Edwardian Script ITC"/>
              </a:rPr>
              <a:t>L’expertise immobilière à votre service</a:t>
            </a:r>
          </a:p>
        </p:txBody>
      </p:sp>
      <p:pic>
        <p:nvPicPr>
          <p:cNvPr id="14" name="Image 13"/>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700808" y="283865"/>
            <a:ext cx="2088231" cy="753742"/>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139" y="391111"/>
            <a:ext cx="1844824" cy="399712"/>
          </a:xfrm>
          <a:prstGeom prst="rect">
            <a:avLst/>
          </a:prstGeom>
        </p:spPr>
      </p:pic>
      <p:sp>
        <p:nvSpPr>
          <p:cNvPr id="16" name="Rectangle 15"/>
          <p:cNvSpPr/>
          <p:nvPr/>
        </p:nvSpPr>
        <p:spPr>
          <a:xfrm>
            <a:off x="0" y="1341573"/>
            <a:ext cx="6847012" cy="1015663"/>
          </a:xfrm>
          <a:prstGeom prst="rect">
            <a:avLst/>
          </a:prstGeom>
          <a:solidFill>
            <a:schemeClr val="tx2"/>
          </a:solidFill>
        </p:spPr>
        <p:txBody>
          <a:bodyPr wrap="square">
            <a:spAutoFit/>
          </a:bodyPr>
          <a:lstStyle/>
          <a:p>
            <a:pPr algn="ctr"/>
            <a:r>
              <a:rPr b="1" dirty="0" lang="fr-FR" sz="4000">
                <a:solidFill>
                  <a:schemeClr val="bg1"/>
                </a:solidFill>
                <a:latin charset="0" panose="02020603050405020304" pitchFamily="18" typeface="Times New Roman"/>
                <a:cs charset="0" panose="02020603050405020304" pitchFamily="18" typeface="Times New Roman"/>
              </a:rPr>
              <a:t>test d’expertise</a:t>
            </a:r>
          </a:p>
          <a:p>
            <a:pPr algn="ctr"/>
            <a:r>
              <a:rPr dirty="0" lang="fr-FR" sz="2000">
                <a:solidFill>
                  <a:schemeClr val="bg1"/>
                </a:solidFill>
                <a:latin charset="0" panose="02020603050405020304" pitchFamily="18" typeface="Times New Roman"/>
                <a:cs charset="0" panose="02020603050405020304" pitchFamily="18" typeface="Times New Roman"/>
              </a:rPr>
              <a:t>Résultats « Confidentiels »</a:t>
            </a:r>
          </a:p>
        </p:txBody>
      </p:sp>
      <p:sp>
        <p:nvSpPr>
          <p:cNvPr id="17" name="ZoneTexte 16"/>
          <p:cNvSpPr txBox="1"/>
          <p:nvPr/>
        </p:nvSpPr>
        <p:spPr>
          <a:xfrm>
            <a:off x="0" y="2493701"/>
            <a:ext cx="1619672" cy="276999"/>
          </a:xfrm>
          <a:prstGeom prst="rect">
            <a:avLst/>
          </a:prstGeom>
          <a:solidFill>
            <a:schemeClr val="bg1">
              <a:lumMod val="85000"/>
            </a:schemeClr>
          </a:solidFill>
        </p:spPr>
        <p:txBody>
          <a:bodyPr rtlCol="0" wrap="square">
            <a:spAutoFit/>
          </a:bodyPr>
          <a:lstStyle/>
          <a:p>
            <a:r>
              <a:rPr b="1" dirty="0" lang="fr-FR" sz="1200">
                <a:solidFill>
                  <a:schemeClr val="tx2"/>
                </a:solidFill>
                <a:latin charset="0" panose="02020603050405020304" pitchFamily="18" typeface="Times New Roman"/>
                <a:cs charset="0" panose="02020603050405020304" pitchFamily="18" typeface="Times New Roman"/>
              </a:rPr>
              <a:t>Client</a:t>
            </a:r>
          </a:p>
        </p:txBody>
      </p:sp>
      <p:sp>
        <p:nvSpPr>
          <p:cNvPr id="18" name="ZoneTexte 17"/>
          <p:cNvSpPr txBox="1"/>
          <p:nvPr/>
        </p:nvSpPr>
        <p:spPr>
          <a:xfrm>
            <a:off x="1619672" y="2493701"/>
            <a:ext cx="5238328" cy="302251"/>
          </a:xfrm>
          <a:prstGeom prst="rect">
            <a:avLst/>
          </a:prstGeom>
          <a:solidFill>
            <a:schemeClr val="bg1">
              <a:lumMod val="95000"/>
            </a:schemeClr>
          </a:solidFill>
        </p:spPr>
        <p:txBody>
          <a:bodyPr anchor="ctr" anchorCtr="0" rtlCol="0" wrap="square">
            <a:noAutofit/>
          </a:bodyPr>
          <a:lstStyle/>
          <a:p>
            <a:r>
              <a:rPr b="1" dirty="0" lang="fr-FR" sz="1000">
                <a:solidFill>
                  <a:schemeClr val="tx1">
                    <a:lumMod val="50000"/>
                    <a:lumOff val="50000"/>
                  </a:schemeClr>
                </a:solidFill>
                <a:latin charset="0" panose="02020603050405020304" pitchFamily="18" typeface="Times New Roman"/>
                <a:cs charset="0" panose="02020603050405020304" pitchFamily="18" typeface="Times New Roman"/>
              </a:rPr>
              <a:t>Banque Marocaine du Commerce Extérieur (BMCE)</a:t>
            </a:r>
          </a:p>
        </p:txBody>
      </p:sp>
      <p:sp>
        <p:nvSpPr>
          <p:cNvPr id="19" name="ZoneTexte 18"/>
          <p:cNvSpPr txBox="1"/>
          <p:nvPr/>
        </p:nvSpPr>
        <p:spPr>
          <a:xfrm>
            <a:off x="1619671" y="3188019"/>
            <a:ext cx="5226291" cy="576477"/>
          </a:xfrm>
          <a:prstGeom prst="rect">
            <a:avLst/>
          </a:prstGeom>
          <a:solidFill>
            <a:schemeClr val="bg1">
              <a:lumMod val="95000"/>
            </a:schemeClr>
          </a:solidFill>
        </p:spPr>
        <p:txBody>
          <a:bodyPr anchor="ctr" anchorCtr="0" rtlCol="0" wrap="square">
            <a:noAutofit/>
          </a:bodyPr>
          <a:lstStyle/>
          <a:p>
            <a:pPr algn="just"/>
            <a:r>
              <a:rPr b="1" dirty="0" lang="fr-FR" smtClean="0" sz="1000">
                <a:solidFill>
                  <a:schemeClr val="tx1">
                    <a:lumMod val="50000"/>
                    <a:lumOff val="50000"/>
                  </a:schemeClr>
                </a:solidFill>
                <a:latin charset="0" panose="02020603050405020304" pitchFamily="18" typeface="Times New Roman"/>
                <a:cs charset="0" panose="02020603050405020304" pitchFamily="18" typeface="Times New Roman"/>
              </a:rPr>
              <a:t>Appartement, Objet du TF n° 47 125/58, sis à n° 05, 1er étage, Immeuble 02, Résidence Les Roses, Ville de Salé </a:t>
            </a:r>
            <a:r>
              <a:rPr b="1" dirty="0" lang="fr-FR" sz="1000">
                <a:solidFill>
                  <a:schemeClr val="tx1">
                    <a:lumMod val="50000"/>
                    <a:lumOff val="50000"/>
                  </a:schemeClr>
                </a:solidFill>
                <a:latin charset="0" panose="02020603050405020304" pitchFamily="18" typeface="Times New Roman"/>
                <a:cs charset="0" panose="02020603050405020304" pitchFamily="18" typeface="Times New Roman"/>
              </a:rPr>
              <a:t>E</a:t>
            </a:r>
            <a:r>
              <a:rPr b="1" dirty="0" lang="fr-FR" smtClean="0" sz="1000">
                <a:solidFill>
                  <a:schemeClr val="tx1">
                    <a:lumMod val="50000"/>
                    <a:lumOff val="50000"/>
                  </a:schemeClr>
                </a:solidFill>
                <a:latin charset="0" panose="02020603050405020304" pitchFamily="18" typeface="Times New Roman"/>
                <a:cs charset="0" panose="02020603050405020304" pitchFamily="18" typeface="Times New Roman"/>
              </a:rPr>
              <a:t>l Jadida , Région de Rabat-Salé-Kénitra</a:t>
            </a:r>
            <a:r>
              <a:rPr b="1" dirty="0" lang="fr-FR" sz="1000">
                <a:solidFill>
                  <a:schemeClr val="tx1">
                    <a:lumMod val="50000"/>
                    <a:lumOff val="50000"/>
                  </a:schemeClr>
                </a:solidFill>
                <a:latin charset="0" panose="02020603050405020304" pitchFamily="18" typeface="Times New Roman"/>
                <a:cs charset="0" panose="02020603050405020304" pitchFamily="18" typeface="Times New Roman"/>
              </a:rPr>
              <a:t>.</a:t>
            </a:r>
          </a:p>
        </p:txBody>
      </p:sp>
      <p:sp>
        <p:nvSpPr>
          <p:cNvPr id="20" name="ZoneTexte 19"/>
          <p:cNvSpPr txBox="1"/>
          <p:nvPr/>
        </p:nvSpPr>
        <p:spPr>
          <a:xfrm>
            <a:off x="0" y="2842855"/>
            <a:ext cx="1619672" cy="276999"/>
          </a:xfrm>
          <a:prstGeom prst="rect">
            <a:avLst/>
          </a:prstGeom>
          <a:solidFill>
            <a:schemeClr val="bg1">
              <a:lumMod val="85000"/>
            </a:schemeClr>
          </a:solidFill>
        </p:spPr>
        <p:txBody>
          <a:bodyPr rtlCol="0" wrap="square">
            <a:spAutoFit/>
          </a:bodyPr>
          <a:lstStyle/>
          <a:p>
            <a:r>
              <a:rPr b="1" dirty="0" lang="fr-FR" sz="1200">
                <a:solidFill>
                  <a:schemeClr val="tx2"/>
                </a:solidFill>
                <a:latin charset="0" panose="02020603050405020304" pitchFamily="18" typeface="Times New Roman"/>
                <a:cs charset="0" panose="02020603050405020304" pitchFamily="18" typeface="Times New Roman"/>
              </a:rPr>
              <a:t>Agence </a:t>
            </a:r>
          </a:p>
        </p:txBody>
      </p:sp>
      <p:sp>
        <p:nvSpPr>
          <p:cNvPr id="21" name="ZoneTexte 20"/>
          <p:cNvSpPr txBox="1"/>
          <p:nvPr/>
        </p:nvSpPr>
        <p:spPr>
          <a:xfrm>
            <a:off x="1619672" y="2864117"/>
            <a:ext cx="5227340" cy="255737"/>
          </a:xfrm>
          <a:prstGeom prst="rect">
            <a:avLst/>
          </a:prstGeom>
          <a:solidFill>
            <a:schemeClr val="bg1">
              <a:lumMod val="95000"/>
            </a:schemeClr>
          </a:solidFill>
        </p:spPr>
        <p:txBody>
          <a:bodyPr anchor="ctr" anchorCtr="0" rtlCol="0" wrap="square">
            <a:noAutofit/>
          </a:bodyPr>
          <a:lstStyle/>
          <a:p>
            <a:r>
              <a:rPr b="1" dirty="0" lang="fr-FR" smtClean="0" sz="1000">
                <a:solidFill>
                  <a:schemeClr val="tx1">
                    <a:lumMod val="50000"/>
                    <a:lumOff val="50000"/>
                  </a:schemeClr>
                </a:solidFill>
                <a:latin charset="0" panose="02020603050405020304" pitchFamily="18" typeface="Times New Roman"/>
                <a:cs charset="0" panose="02020603050405020304" pitchFamily="18" typeface="Times New Roman"/>
              </a:rPr>
              <a:t>RABAT HAY NAHDA</a:t>
            </a:r>
            <a:endParaRPr b="1" dirty="0" lang="fr-FR" sz="1000">
              <a:solidFill>
                <a:schemeClr val="tx1">
                  <a:lumMod val="50000"/>
                  <a:lumOff val="50000"/>
                </a:schemeClr>
              </a:solidFill>
              <a:latin charset="0" panose="02020603050405020304" pitchFamily="18" typeface="Times New Roman"/>
              <a:cs charset="0" panose="02020603050405020304" pitchFamily="18" typeface="Times New Roman"/>
            </a:endParaRPr>
          </a:p>
        </p:txBody>
      </p:sp>
      <p:sp>
        <p:nvSpPr>
          <p:cNvPr id="22" name="Rectangle 21"/>
          <p:cNvSpPr/>
          <p:nvPr/>
        </p:nvSpPr>
        <p:spPr>
          <a:xfrm>
            <a:off x="13304" y="3188019"/>
            <a:ext cx="1606368" cy="5997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r>
              <a:rPr b="1" dirty="0" lang="fr-FR" sz="1200">
                <a:solidFill>
                  <a:schemeClr val="tx2"/>
                </a:solidFill>
                <a:latin charset="0" panose="02020603050405020304" pitchFamily="18" typeface="Times New Roman"/>
                <a:cs charset="0" panose="02020603050405020304" pitchFamily="18" typeface="Times New Roman"/>
              </a:rPr>
              <a:t>Actif Immobilier </a:t>
            </a:r>
          </a:p>
        </p:txBody>
      </p:sp>
      <p:sp>
        <p:nvSpPr>
          <p:cNvPr id="25" name="Rectangle 24"/>
          <p:cNvSpPr/>
          <p:nvPr/>
        </p:nvSpPr>
        <p:spPr>
          <a:xfrm>
            <a:off x="5935467" y="8860925"/>
            <a:ext cx="882204" cy="261610"/>
          </a:xfrm>
          <a:prstGeom prst="rect">
            <a:avLst/>
          </a:prstGeom>
        </p:spPr>
        <p:txBody>
          <a:bodyPr wrap="square">
            <a:spAutoFit/>
          </a:bodyPr>
          <a:lstStyle/>
          <a:p>
            <a:pPr lvl="0"/>
            <a:r>
              <a:rPr b="1" dirty="0" i="1" lang="fr-FR" smtClean="0" sz="1100">
                <a:latin charset="0" panose="02020603050405020304" pitchFamily="18" typeface="Times New Roman"/>
                <a:cs charset="0" panose="02020603050405020304" pitchFamily="18" typeface="Times New Roman"/>
              </a:rPr>
              <a:t>30/12/2022</a:t>
            </a:r>
            <a:endParaRPr b="1" dirty="0" i="1" lang="fr-FR" sz="1100">
              <a:latin charset="0" panose="02020603050405020304" pitchFamily="18" typeface="Times New Roman"/>
              <a:cs charset="0" panose="02020603050405020304" pitchFamily="18" typeface="Times New Roman"/>
            </a:endParaRPr>
          </a:p>
        </p:txBody>
      </p:sp>
      <p:sp>
        <p:nvSpPr>
          <p:cNvPr id="26" name="ZoneTexte 25"/>
          <p:cNvSpPr txBox="1"/>
          <p:nvPr/>
        </p:nvSpPr>
        <p:spPr>
          <a:xfrm>
            <a:off x="4509121" y="8844337"/>
            <a:ext cx="1414770" cy="276999"/>
          </a:xfrm>
          <a:prstGeom prst="rect">
            <a:avLst/>
          </a:prstGeom>
          <a:noFill/>
        </p:spPr>
        <p:txBody>
          <a:bodyPr rtlCol="0" wrap="square">
            <a:spAutoFit/>
          </a:bodyPr>
          <a:lstStyle/>
          <a:p>
            <a:r>
              <a:rPr b="1" dirty="0" i="1" lang="fr-FR" sz="1200">
                <a:solidFill>
                  <a:schemeClr val="accent1">
                    <a:lumMod val="50000"/>
                  </a:schemeClr>
                </a:solidFill>
                <a:latin charset="0" panose="02020603050405020304" pitchFamily="18" typeface="Times New Roman"/>
                <a:cs charset="0" panose="02020603050405020304" pitchFamily="18" typeface="Times New Roman"/>
              </a:rPr>
              <a:t>Date d’évaluation</a:t>
            </a:r>
          </a:p>
        </p:txBody>
      </p:sp>
      <p:cxnSp>
        <p:nvCxnSpPr>
          <p:cNvPr id="27" name="Connecteur droit 26"/>
          <p:cNvCxnSpPr/>
          <p:nvPr/>
        </p:nvCxnSpPr>
        <p:spPr>
          <a:xfrm>
            <a:off x="5805264" y="9365958"/>
            <a:ext cx="1064982"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5805264" y="8812003"/>
            <a:ext cx="1064982" cy="1401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20697" y="9088959"/>
            <a:ext cx="1403194" cy="276999"/>
          </a:xfrm>
          <a:prstGeom prst="rect">
            <a:avLst/>
          </a:prstGeom>
          <a:noFill/>
        </p:spPr>
        <p:txBody>
          <a:bodyPr rtlCol="0" wrap="square">
            <a:spAutoFit/>
          </a:bodyPr>
          <a:lstStyle/>
          <a:p>
            <a:r>
              <a:rPr b="1" dirty="0" i="1" lang="fr-FR" sz="1200">
                <a:solidFill>
                  <a:schemeClr val="accent1">
                    <a:lumMod val="50000"/>
                  </a:schemeClr>
                </a:solidFill>
                <a:latin charset="0" panose="02020603050405020304" pitchFamily="18" typeface="Times New Roman"/>
                <a:cs charset="0" panose="02020603050405020304" pitchFamily="18" typeface="Times New Roman"/>
              </a:rPr>
              <a:t>Date de rapport</a:t>
            </a:r>
          </a:p>
        </p:txBody>
      </p:sp>
      <p:sp>
        <p:nvSpPr>
          <p:cNvPr id="31" name="Rectangle 30"/>
          <p:cNvSpPr/>
          <p:nvPr/>
        </p:nvSpPr>
        <p:spPr>
          <a:xfrm>
            <a:off x="5927531" y="9057456"/>
            <a:ext cx="885845" cy="261610"/>
          </a:xfrm>
          <a:prstGeom prst="rect">
            <a:avLst/>
          </a:prstGeom>
        </p:spPr>
        <p:txBody>
          <a:bodyPr wrap="square">
            <a:spAutoFit/>
          </a:bodyPr>
          <a:lstStyle/>
          <a:p>
            <a:pPr lvl="0"/>
            <a:r>
              <a:rPr b="1" dirty="0" i="1" lang="fr-FR" smtClean="0" sz="1100">
                <a:latin charset="0" panose="02020603050405020304" pitchFamily="18" typeface="Times New Roman"/>
                <a:cs charset="0" panose="02020603050405020304" pitchFamily="18" typeface="Times New Roman"/>
              </a:rPr>
              <a:t>02/01/2023</a:t>
            </a:r>
            <a:endParaRPr b="1" dirty="0" i="1" lang="fr-FR" sz="1100">
              <a:latin charset="0" panose="02020603050405020304" pitchFamily="18" typeface="Times New Roman"/>
              <a:cs charset="0" panose="02020603050405020304" pitchFamily="18" typeface="Times New Roman"/>
            </a:endParaRPr>
          </a:p>
        </p:txBody>
      </p:sp>
      <p:pic>
        <p:nvPicPr>
          <p:cNvPr id="3" name="Image 2"/>
          <p:cNvPicPr>
            <a:picLocks noChangeAspect="1"/>
          </p:cNvPicPr>
          <p:nvPr/>
        </p:nvPicPr>
        <p:blipFill>
          <a:blip cstate="print" r:embed="rId6">
            <a:extLst>
              <a:ext uri="{28A0092B-C50C-407E-A947-70E740481C1C}">
                <a14:useLocalDpi xmlns:a14="http://schemas.microsoft.com/office/drawing/2010/main" val="0"/>
              </a:ext>
            </a:extLst>
          </a:blip>
          <a:stretch>
            <a:fillRect/>
          </a:stretch>
        </p:blipFill>
        <p:spPr>
          <a:xfrm>
            <a:off x="3452693" y="5465206"/>
            <a:ext cx="3253497" cy="244012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4" name="Image 3"/>
          <p:cNvPicPr>
            <a:picLocks noChangeAspect="1"/>
          </p:cNvPicPr>
          <p:nvPr/>
        </p:nvPicPr>
        <p:blipFill>
          <a:blip cstate="print" r:embed="rId7">
            <a:extLst>
              <a:ext uri="{28A0092B-C50C-407E-A947-70E740481C1C}">
                <a14:useLocalDpi xmlns:a14="http://schemas.microsoft.com/office/drawing/2010/main" val="0"/>
              </a:ext>
            </a:extLst>
          </a:blip>
          <a:stretch>
            <a:fillRect/>
          </a:stretch>
        </p:blipFill>
        <p:spPr>
          <a:xfrm>
            <a:off x="127577" y="4160912"/>
            <a:ext cx="3146462" cy="2359846"/>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Tree>
    <p:extLst>
      <p:ext uri="{BB962C8B-B14F-4D97-AF65-F5344CB8AC3E}">
        <p14:creationId xmlns:p14="http://schemas.microsoft.com/office/powerpoint/2010/main" val="1266770744"/>
      </p:ext>
    </p:extLst>
  </p:cSld>
  <p:clrMapOvr>
    <a:masterClrMapping/>
  </p:clrMapOvr>
  <mc:AlternateContent xmlns:mc="http://schemas.openxmlformats.org/markup-compatibility/2006" xmlns:p14="http://schemas.microsoft.com/office/powerpoint/2010/main">
    <mc:Choice Requires="p14">
      <p:transition advClick="0" advTm="2000" p14:dur="3900" spd="slow">
        <p14:glitter dir="u" pattern="hexagon"/>
      </p:transition>
    </mc:Choice>
    <mc:Fallback>
      <p:transition advClick="0" advTm="2000" spd="slow">
        <p:fade/>
      </p:transition>
    </mc:Fallback>
  </mc:AlternateContent>
  <p:timing>
    <p:tnLst>
      <p:par>
        <p:cTn dur="indefinite" id="1" nodeType="tmRoot" restart="never"/>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Rectangle 10"/>
          <p:cNvSpPr/>
          <p:nvPr/>
        </p:nvSpPr>
        <p:spPr>
          <a:xfrm>
            <a:off x="0" y="0"/>
            <a:ext cx="6858000" cy="400110"/>
          </a:xfrm>
          <a:prstGeom prst="rect">
            <a:avLst/>
          </a:prstGeom>
          <a:solidFill>
            <a:schemeClr val="tx2"/>
          </a:solidFill>
        </p:spPr>
        <p:txBody>
          <a:bodyPr wrap="square">
            <a:sp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Localisation du bien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27" name="ZoneTexte 26"/>
          <p:cNvSpPr txBox="1"/>
          <p:nvPr/>
        </p:nvSpPr>
        <p:spPr>
          <a:xfrm>
            <a:off x="0" y="488504"/>
            <a:ext cx="2850664" cy="236817"/>
          </a:xfrm>
          <a:prstGeom prst="rect">
            <a:avLst/>
          </a:prstGeom>
          <a:solidFill>
            <a:schemeClr val="bg1">
              <a:lumMod val="95000"/>
            </a:schemeClr>
          </a:solidFill>
          <a:ln>
            <a:solidFill>
              <a:schemeClr val="tx1"/>
            </a:solidFill>
          </a:ln>
        </p:spPr>
        <p:txBody>
          <a:bodyPr anchor="ctr" anchorCtr="0" rtlCol="0" wrap="square">
            <a:noAutofit/>
          </a:bodyPr>
          <a:lstStyle/>
          <a:p>
            <a:r>
              <a:rPr b="1" dirty="0" lang="fr-FR" sz="1400">
                <a:solidFill>
                  <a:schemeClr val="tx2"/>
                </a:solidFill>
                <a:latin charset="0" panose="02020603050405020304" pitchFamily="18" typeface="Times New Roman"/>
                <a:cs charset="0" panose="02020603050405020304" pitchFamily="18" typeface="Times New Roman"/>
              </a:rPr>
              <a:t>Principaux centres d’intérêt</a:t>
            </a:r>
          </a:p>
        </p:txBody>
      </p:sp>
      <p:sp>
        <p:nvSpPr>
          <p:cNvPr id="28" name="ZoneTexte 27"/>
          <p:cNvSpPr txBox="1"/>
          <p:nvPr/>
        </p:nvSpPr>
        <p:spPr>
          <a:xfrm>
            <a:off x="0" y="4808984"/>
            <a:ext cx="6858000" cy="400110"/>
          </a:xfrm>
          <a:prstGeom prst="rect">
            <a:avLst/>
          </a:prstGeom>
          <a:noFill/>
          <a:ln w="38100">
            <a:solidFill>
              <a:schemeClr val="tx2"/>
            </a:solidFill>
          </a:ln>
        </p:spPr>
        <p:txBody>
          <a:bodyPr rtlCol="0" wrap="square">
            <a:spAutoFit/>
          </a:bodyPr>
          <a:lstStyle/>
          <a:p>
            <a:pPr algn="ctr"/>
            <a:r>
              <a:rPr b="1" dirty="0" lang="fr-FR" smtClean="0" sz="1000">
                <a:latin charset="0" panose="02020603050405020304" pitchFamily="18" typeface="Times New Roman"/>
                <a:cs charset="0" panose="02020603050405020304" pitchFamily="18" typeface="Times New Roman"/>
              </a:rPr>
              <a:t>Le </a:t>
            </a:r>
            <a:r>
              <a:rPr b="1" dirty="0" lang="fr-FR" sz="1000">
                <a:latin charset="0" panose="02020603050405020304" pitchFamily="18" typeface="Times New Roman"/>
                <a:cs charset="0" panose="02020603050405020304" pitchFamily="18" typeface="Times New Roman"/>
              </a:rPr>
              <a:t>bien objet de la présente étude est situé à: </a:t>
            </a:r>
            <a:r>
              <a:rPr b="1" dirty="0" lang="fr-FR" smtClean="0" sz="1000">
                <a:latin charset="0" panose="02020603050405020304" pitchFamily="18" typeface="Times New Roman"/>
                <a:cs charset="0" panose="02020603050405020304" pitchFamily="18" typeface="Times New Roman"/>
              </a:rPr>
              <a:t>n</a:t>
            </a:r>
            <a:r>
              <a:rPr b="1" dirty="0" lang="fr-FR" sz="1000">
                <a:latin charset="0" panose="02020603050405020304" pitchFamily="18" typeface="Times New Roman"/>
                <a:cs charset="0" panose="02020603050405020304" pitchFamily="18" typeface="Times New Roman"/>
              </a:rPr>
              <a:t>° 05, 1er étage, Immeuble 02, Résidence Les Roses, Ville de Salé El Jadida , Région de Rabat-Salé-Kénitra.</a:t>
            </a:r>
          </a:p>
        </p:txBody>
      </p:sp>
      <p:sp>
        <p:nvSpPr>
          <p:cNvPr id="30" name="Espace réservé du numéro de diapositive 1"/>
          <p:cNvSpPr>
            <a:spLocks noGrp="1"/>
          </p:cNvSpPr>
          <p:nvPr>
            <p:ph idx="12" sz="quarter" type="sldNum"/>
          </p:nvPr>
        </p:nvSpPr>
        <p:spPr>
          <a:xfrm>
            <a:off x="5285184" y="9466157"/>
            <a:ext cx="1600200" cy="527403"/>
          </a:xfrm>
        </p:spPr>
        <p:txBody>
          <a:bodyPr/>
          <a:lstStyle/>
          <a:p>
            <a:r>
              <a:rPr dirty="0" lang="fr-BE" smtClean="0" sz="1000"/>
              <a:t>10/26</a:t>
            </a:r>
            <a:endParaRPr dirty="0" lang="fr-BE" sz="1000"/>
          </a:p>
        </p:txBody>
      </p:sp>
      <p:sp>
        <p:nvSpPr>
          <p:cNvPr id="33" name="ZoneTexte 32"/>
          <p:cNvSpPr txBox="1"/>
          <p:nvPr/>
        </p:nvSpPr>
        <p:spPr>
          <a:xfrm>
            <a:off x="-2272" y="5313040"/>
            <a:ext cx="2852936" cy="268010"/>
          </a:xfrm>
          <a:prstGeom prst="rect">
            <a:avLst/>
          </a:prstGeom>
          <a:solidFill>
            <a:schemeClr val="bg1">
              <a:lumMod val="95000"/>
            </a:schemeClr>
          </a:solidFill>
          <a:ln>
            <a:solidFill>
              <a:schemeClr val="tx1"/>
            </a:solidFill>
          </a:ln>
        </p:spPr>
        <p:txBody>
          <a:bodyPr anchor="ctr" anchorCtr="0" rtlCol="0" wrap="square">
            <a:noAutofit/>
          </a:bodyPr>
          <a:lstStyle>
            <a:defPPr>
              <a:defRPr lang="fr-FR"/>
            </a:defPPr>
            <a:lvl1pPr>
              <a:defRPr b="1" sz="1400">
                <a:solidFill>
                  <a:schemeClr val="tx2"/>
                </a:solidFill>
              </a:defRPr>
            </a:lvl1pPr>
          </a:lstStyle>
          <a:p>
            <a:r>
              <a:rPr dirty="0" lang="fr-FR">
                <a:latin charset="0" panose="02020603050405020304" pitchFamily="18" typeface="Times New Roman"/>
                <a:cs charset="0" panose="02020603050405020304" pitchFamily="18" typeface="Times New Roman"/>
              </a:rPr>
              <a:t>Image satellite de la ville - Zoom</a:t>
            </a:r>
          </a:p>
        </p:txBody>
      </p:sp>
      <p:sp>
        <p:nvSpPr>
          <p:cNvPr id="10"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5" name="Image 4"/>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684684" y="831018"/>
            <a:ext cx="5526923" cy="3908402"/>
          </a:xfrm>
          <a:prstGeom prst="rect">
            <a:avLst/>
          </a:prstGeom>
          <a:ln>
            <a:solidFill>
              <a:schemeClr val="tx1"/>
            </a:solidFill>
          </a:ln>
        </p:spPr>
      </p:pic>
      <p:sp>
        <p:nvSpPr>
          <p:cNvPr id="13" name="Rectangle 12"/>
          <p:cNvSpPr/>
          <p:nvPr/>
        </p:nvSpPr>
        <p:spPr>
          <a:xfrm>
            <a:off x="684684" y="798245"/>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MA" smtClean="0" sz="1000">
                <a:solidFill>
                  <a:schemeClr val="tx1"/>
                </a:solidFill>
              </a:rPr>
              <a:t>Terra Modus 2023</a:t>
            </a:r>
            <a:endParaRPr b="1" dirty="0" lang="fr-FR" sz="1000">
              <a:solidFill>
                <a:schemeClr val="tx1"/>
              </a:solidFill>
            </a:endParaRPr>
          </a:p>
        </p:txBody>
      </p:sp>
      <p:grpSp>
        <p:nvGrpSpPr>
          <p:cNvPr id="2" name="Groupe 1"/>
          <p:cNvGrpSpPr/>
          <p:nvPr/>
        </p:nvGrpSpPr>
        <p:grpSpPr>
          <a:xfrm>
            <a:off x="684684" y="5677471"/>
            <a:ext cx="5524998" cy="3912422"/>
            <a:chOff x="684684" y="5677471"/>
            <a:chExt cx="5524998" cy="3912422"/>
          </a:xfrm>
        </p:grpSpPr>
        <p:pic>
          <p:nvPicPr>
            <p:cNvPr id="3" name="Image 2"/>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684684" y="5682852"/>
              <a:ext cx="5524998" cy="3907041"/>
            </a:xfrm>
            <a:prstGeom prst="rect">
              <a:avLst/>
            </a:prstGeom>
            <a:ln>
              <a:solidFill>
                <a:schemeClr val="tx1"/>
              </a:solidFill>
            </a:ln>
          </p:spPr>
        </p:pic>
        <p:sp>
          <p:nvSpPr>
            <p:cNvPr id="14" name="Rectangle 13"/>
            <p:cNvSpPr/>
            <p:nvPr/>
          </p:nvSpPr>
          <p:spPr>
            <a:xfrm>
              <a:off x="684684" y="5677471"/>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MA" smtClean="0" sz="1000">
                  <a:solidFill>
                    <a:schemeClr val="tx1"/>
                  </a:solidFill>
                </a:rPr>
                <a:t>Terra Modus 2023</a:t>
              </a:r>
              <a:endParaRPr b="1" dirty="0" lang="fr-FR" sz="1000">
                <a:solidFill>
                  <a:schemeClr val="tx1"/>
                </a:solidFill>
              </a:endParaRPr>
            </a:p>
          </p:txBody>
        </p:sp>
      </p:grpSp>
    </p:spTree>
    <p:extLst>
      <p:ext uri="{BB962C8B-B14F-4D97-AF65-F5344CB8AC3E}">
        <p14:creationId xmlns:p14="http://schemas.microsoft.com/office/powerpoint/2010/main" val="2093382126"/>
      </p:ext>
    </p:extLst>
  </p:cSld>
  <p:clrMapOvr>
    <a:masterClrMapping/>
  </p:clrMapOvr>
  <p:timing>
    <p:tnLst>
      <p:par>
        <p:cTn dur="indefinite" id="1" nodeType="tmRoot" restart="never"/>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Rectangle 10"/>
          <p:cNvSpPr/>
          <p:nvPr/>
        </p:nvSpPr>
        <p:spPr>
          <a:xfrm>
            <a:off x="0" y="2"/>
            <a:ext cx="6858000" cy="400110"/>
          </a:xfrm>
          <a:prstGeom prst="rect">
            <a:avLst/>
          </a:prstGeom>
          <a:solidFill>
            <a:schemeClr val="tx2"/>
          </a:solidFill>
        </p:spPr>
        <p:txBody>
          <a:bodyPr wrap="square">
            <a:sp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Localisation du bien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24" name="ZoneTexte 23"/>
          <p:cNvSpPr txBox="1"/>
          <p:nvPr/>
        </p:nvSpPr>
        <p:spPr>
          <a:xfrm>
            <a:off x="3488455" y="7861794"/>
            <a:ext cx="3198125" cy="288813"/>
          </a:xfrm>
          <a:prstGeom prst="rect">
            <a:avLst/>
          </a:prstGeom>
          <a:solidFill>
            <a:srgbClr val="1F497D">
              <a:alpha val="49020"/>
            </a:srgbClr>
          </a:solidFill>
          <a:ln>
            <a:solidFill>
              <a:schemeClr val="tx1"/>
            </a:solidFill>
          </a:ln>
        </p:spPr>
        <p:txBody>
          <a:bodyPr anchor="ctr" anchorCtr="0" rtlCol="0" wrap="none">
            <a:noAutofit/>
          </a:bodyPr>
          <a:lstStyle/>
          <a:p>
            <a:pPr algn="ctr"/>
            <a:r>
              <a:rPr b="1" dirty="0" lang="fr-FR" sz="1600">
                <a:solidFill>
                  <a:schemeClr val="bg1"/>
                </a:solidFill>
                <a:latin charset="0" panose="02020603050405020304" pitchFamily="18" typeface="Times New Roman"/>
                <a:cs charset="0" panose="02020603050405020304" pitchFamily="18" typeface="Times New Roman"/>
              </a:rPr>
              <a:t>2</a:t>
            </a:r>
          </a:p>
        </p:txBody>
      </p:sp>
      <p:sp>
        <p:nvSpPr>
          <p:cNvPr id="32" name="ZoneTexte 31"/>
          <p:cNvSpPr txBox="1"/>
          <p:nvPr/>
        </p:nvSpPr>
        <p:spPr>
          <a:xfrm>
            <a:off x="0" y="488504"/>
            <a:ext cx="2414352" cy="269873"/>
          </a:xfrm>
          <a:prstGeom prst="rect">
            <a:avLst/>
          </a:prstGeom>
          <a:solidFill>
            <a:schemeClr val="bg1">
              <a:lumMod val="95000"/>
            </a:schemeClr>
          </a:solidFill>
          <a:ln>
            <a:solidFill>
              <a:schemeClr val="tx1"/>
            </a:solidFill>
          </a:ln>
        </p:spPr>
        <p:txBody>
          <a:bodyPr anchor="ctr" anchorCtr="0" rtlCol="0" wrap="square">
            <a:noAutofit/>
          </a:bodyPr>
          <a:lstStyle/>
          <a:p>
            <a:pPr marL="123821"/>
            <a:r>
              <a:rPr b="1" dirty="0" lang="fr-FR" sz="1400">
                <a:solidFill>
                  <a:schemeClr val="tx2"/>
                </a:solidFill>
                <a:latin charset="0" panose="02020603050405020304" pitchFamily="18" typeface="Times New Roman"/>
                <a:cs charset="0" panose="02020603050405020304" pitchFamily="18" typeface="Times New Roman"/>
              </a:rPr>
              <a:t>Assiette de l’immeuble</a:t>
            </a:r>
          </a:p>
        </p:txBody>
      </p:sp>
      <p:graphicFrame>
        <p:nvGraphicFramePr>
          <p:cNvPr id="21" name="Tableau 20"/>
          <p:cNvGraphicFramePr>
            <a:graphicFrameLocks noGrp="1"/>
          </p:cNvGraphicFramePr>
          <p:nvPr>
            <p:extLst>
              <p:ext uri="{D42A27DB-BD31-4B8C-83A1-F6EECF244321}">
                <p14:modId xmlns:p14="http://schemas.microsoft.com/office/powerpoint/2010/main" val="2641973951"/>
              </p:ext>
            </p:extLst>
          </p:nvPr>
        </p:nvGraphicFramePr>
        <p:xfrm>
          <a:off x="91512" y="8233515"/>
          <a:ext cx="6674975" cy="1232642"/>
        </p:xfrm>
        <a:graphic>
          <a:graphicData uri="http://schemas.openxmlformats.org/drawingml/2006/table">
            <a:tbl>
              <a:tblPr firstRow="1"/>
              <a:tblGrid>
                <a:gridCol w="6674975">
                  <a:extLst>
                    <a:ext uri="{9D8B030D-6E8A-4147-A177-3AD203B41FA5}">
                      <a16:colId xmlns:a16="http://schemas.microsoft.com/office/drawing/2014/main" val="2437334052"/>
                    </a:ext>
                  </a:extLst>
                </a:gridCol>
              </a:tblGrid>
              <a:tr h="219652">
                <a:tc>
                  <a:txBody>
                    <a:bodyPr/>
                    <a:lstStyle/>
                    <a:p>
                      <a:pPr algn="ctr" fontAlgn="ctr" rtl="0"/>
                      <a:r>
                        <a:rPr b="1" dirty="0" i="0" lang="fr-FR" strike="noStrike" sz="1200" u="none">
                          <a:solidFill>
                            <a:schemeClr val="accent2">
                              <a:lumMod val="20000"/>
                              <a:lumOff val="80000"/>
                            </a:schemeClr>
                          </a:solidFill>
                          <a:effectLst/>
                          <a:latin charset="0" panose="02020603050405020304" pitchFamily="18" typeface="Times New Roman"/>
                          <a:cs charset="0" panose="02020603050405020304" pitchFamily="18" typeface="Times New Roman"/>
                        </a:rPr>
                        <a:t>Réserve </a:t>
                      </a:r>
                    </a:p>
                  </a:txBody>
                  <a:tcPr anchor="ctr" marB="0" marL="7225" marR="7225" marT="7225">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chemeClr val="accent2">
                        <a:lumMod val="60000"/>
                        <a:lumOff val="40000"/>
                      </a:schemeClr>
                    </a:solidFill>
                  </a:tcPr>
                </a:tc>
                <a:extLst>
                  <a:ext uri="{0D108BD9-81ED-4DB2-BD59-A6C34878D82A}">
                    <a16:rowId xmlns:a16="http://schemas.microsoft.com/office/drawing/2014/main" val="3093757142"/>
                  </a:ext>
                </a:extLst>
              </a:tr>
              <a:tr h="1012990">
                <a:tc>
                  <a:txBody>
                    <a:bodyPr/>
                    <a:lstStyle/>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Sous réserve de l’obtention de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Règlement de la copropriété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Plan de copropriété ;</a:t>
                      </a:r>
                    </a:p>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50" u="none">
                          <a:ln>
                            <a:noFill/>
                          </a:ln>
                          <a:solidFill>
                            <a:srgbClr val="000000"/>
                          </a:solidFill>
                          <a:effectLst/>
                          <a:uLnTx/>
                          <a:uFillTx/>
                          <a:latin charset="0" panose="02020603050405020304" pitchFamily="18" typeface="Times New Roman"/>
                          <a:ea typeface="+mn-ea"/>
                          <a:cs charset="0" panose="02020603050405020304" pitchFamily="18" typeface="Times New Roman"/>
                        </a:rPr>
                        <a:t>Respect des conditions et charges inscrites dans le règlement de copropriété.</a:t>
                      </a:r>
                    </a:p>
                  </a:txBody>
                  <a:tcPr anchor="ctr" marB="0" marL="7225" marR="7225" marT="72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8" name="Espace réservé du numéro de diapositive 1"/>
          <p:cNvSpPr>
            <a:spLocks noGrp="1"/>
          </p:cNvSpPr>
          <p:nvPr>
            <p:ph idx="12" sz="quarter" type="sldNum"/>
          </p:nvPr>
        </p:nvSpPr>
        <p:spPr>
          <a:xfrm>
            <a:off x="5285184" y="9466157"/>
            <a:ext cx="1600200" cy="527403"/>
          </a:xfrm>
        </p:spPr>
        <p:txBody>
          <a:bodyPr/>
          <a:lstStyle/>
          <a:p>
            <a:r>
              <a:rPr dirty="0" lang="fr-BE" smtClean="0" sz="1000"/>
              <a:t>11/26</a:t>
            </a:r>
            <a:endParaRPr dirty="0" lang="fr-BE" sz="1000"/>
          </a:p>
        </p:txBody>
      </p:sp>
      <p:sp>
        <p:nvSpPr>
          <p:cNvPr id="14" name="ZoneTexte 13"/>
          <p:cNvSpPr txBox="1"/>
          <p:nvPr/>
        </p:nvSpPr>
        <p:spPr>
          <a:xfrm>
            <a:off x="0" y="4840922"/>
            <a:ext cx="6858000" cy="400110"/>
          </a:xfrm>
          <a:prstGeom prst="rect">
            <a:avLst/>
          </a:prstGeom>
          <a:noFill/>
          <a:ln w="38100">
            <a:solidFill>
              <a:schemeClr val="tx2"/>
            </a:solidFill>
          </a:ln>
        </p:spPr>
        <p:txBody>
          <a:bodyPr rtlCol="0" wrap="square">
            <a:spAutoFit/>
          </a:bodyPr>
          <a:lstStyle/>
          <a:p>
            <a:pPr algn="ctr"/>
            <a:r>
              <a:rPr b="1" dirty="0" lang="fr-FR" sz="1000">
                <a:latin charset="0" panose="02020603050405020304" pitchFamily="18" typeface="Times New Roman"/>
                <a:cs charset="0" panose="02020603050405020304" pitchFamily="18" typeface="Times New Roman"/>
              </a:rPr>
              <a:t>Le bien objet de la présente étude est situé à: n° 05, 1er étage, Immeuble 02, Résidence Les Roses, Ville de Salé El Jadida , Région de Rabat-Salé-Kénitra.</a:t>
            </a:r>
            <a:endParaRPr b="1" dirty="0" lang="fr-FR" sz="1000">
              <a:latin charset="0" panose="02020603050405020304" pitchFamily="18" typeface="Times New Roman"/>
              <a:cs charset="0" panose="02020603050405020304" pitchFamily="18" typeface="Times New Roman"/>
            </a:endParaRPr>
          </a:p>
        </p:txBody>
      </p:sp>
      <p:sp>
        <p:nvSpPr>
          <p:cNvPr id="30" name="ZoneTexte 29"/>
          <p:cNvSpPr txBox="1"/>
          <p:nvPr/>
        </p:nvSpPr>
        <p:spPr>
          <a:xfrm>
            <a:off x="188640" y="7861822"/>
            <a:ext cx="3197330" cy="288813"/>
          </a:xfrm>
          <a:prstGeom prst="rect">
            <a:avLst/>
          </a:prstGeom>
          <a:solidFill>
            <a:srgbClr val="1F497D">
              <a:alpha val="49020"/>
            </a:srgbClr>
          </a:solidFill>
          <a:ln>
            <a:solidFill>
              <a:schemeClr val="tx1"/>
            </a:solidFill>
          </a:ln>
        </p:spPr>
        <p:txBody>
          <a:bodyPr anchor="ctr" anchorCtr="0" rtlCol="0" wrap="none">
            <a:noAutofit/>
          </a:bodyPr>
          <a:lstStyle/>
          <a:p>
            <a:pPr algn="ctr"/>
            <a:r>
              <a:rPr b="1" dirty="0" lang="fr-FR" smtClean="0" sz="1600">
                <a:solidFill>
                  <a:schemeClr val="bg1"/>
                </a:solidFill>
                <a:latin charset="0" panose="02020603050405020304" pitchFamily="18" typeface="Times New Roman"/>
                <a:cs charset="0" panose="02020603050405020304" pitchFamily="18" typeface="Times New Roman"/>
              </a:rPr>
              <a:t>1</a:t>
            </a:r>
            <a:endParaRPr b="1" dirty="0" lang="fr-FR" sz="1600">
              <a:solidFill>
                <a:schemeClr val="bg1"/>
              </a:solidFill>
              <a:latin charset="0" panose="02020603050405020304" pitchFamily="18" typeface="Times New Roman"/>
              <a:cs charset="0" panose="02020603050405020304" pitchFamily="18" typeface="Times New Roman"/>
            </a:endParaRPr>
          </a:p>
        </p:txBody>
      </p:sp>
      <p:grpSp>
        <p:nvGrpSpPr>
          <p:cNvPr id="45" name="Groupe 44"/>
          <p:cNvGrpSpPr/>
          <p:nvPr/>
        </p:nvGrpSpPr>
        <p:grpSpPr>
          <a:xfrm>
            <a:off x="3789040" y="1839063"/>
            <a:ext cx="224291" cy="285515"/>
            <a:chOff x="4198532" y="3157232"/>
            <a:chExt cx="360040" cy="360000"/>
          </a:xfrm>
        </p:grpSpPr>
        <p:sp>
          <p:nvSpPr>
            <p:cNvPr id="46" name="Ellipse 45"/>
            <p:cNvSpPr/>
            <p:nvPr/>
          </p:nvSpPr>
          <p:spPr>
            <a:xfrm>
              <a:off x="4216553" y="3172601"/>
              <a:ext cx="324000" cy="324000"/>
            </a:xfrm>
            <a:prstGeom prst="ellipse">
              <a:avLst/>
            </a:prstGeom>
            <a:solidFill>
              <a:srgbClr val="1F497D">
                <a:alpha val="49020"/>
              </a:srgbClr>
            </a:solidFill>
            <a:ln w="28575">
              <a:solidFill>
                <a:schemeClr val="bg1"/>
              </a:solidFill>
            </a:ln>
          </p:spPr>
          <p:txBody>
            <a:bodyPr anchor="ctr" anchorCtr="0" rtlCol="0" wrap="none">
              <a:noAutofit/>
            </a:bodyPr>
            <a:lstStyle/>
            <a:p>
              <a:pPr algn="ctr"/>
              <a:endParaRPr b="1" lang="fr-FR" sz="1600">
                <a:solidFill>
                  <a:schemeClr val="bg1"/>
                </a:solidFill>
              </a:endParaRPr>
            </a:p>
          </p:txBody>
        </p:sp>
        <p:sp>
          <p:nvSpPr>
            <p:cNvPr id="47" name="ZoneTexte 46"/>
            <p:cNvSpPr txBox="1"/>
            <p:nvPr/>
          </p:nvSpPr>
          <p:spPr>
            <a:xfrm>
              <a:off x="4198532" y="3157232"/>
              <a:ext cx="360040" cy="360000"/>
            </a:xfrm>
            <a:prstGeom prst="rect">
              <a:avLst/>
            </a:prstGeom>
            <a:noFill/>
            <a:ln w="28575">
              <a:noFill/>
            </a:ln>
          </p:spPr>
          <p:txBody>
            <a:bodyPr anchor="ctr" anchorCtr="0" rtlCol="0" wrap="none">
              <a:noAutofit/>
            </a:bodyPr>
            <a:lstStyle>
              <a:defPPr>
                <a:defRPr lang="fr-FR"/>
              </a:defPPr>
              <a:lvl1pPr algn="ctr">
                <a:defRPr b="1" sz="1400">
                  <a:solidFill>
                    <a:schemeClr val="bg1"/>
                  </a:solidFill>
                </a:defRPr>
              </a:lvl1pPr>
            </a:lstStyle>
            <a:p>
              <a:r>
                <a:rPr dirty="0" lang="fr-FR" sz="1600"/>
                <a:t>1</a:t>
              </a:r>
            </a:p>
          </p:txBody>
        </p:sp>
      </p:grpSp>
      <p:grpSp>
        <p:nvGrpSpPr>
          <p:cNvPr id="48" name="Groupe 47"/>
          <p:cNvGrpSpPr/>
          <p:nvPr/>
        </p:nvGrpSpPr>
        <p:grpSpPr>
          <a:xfrm>
            <a:off x="4812287" y="1995672"/>
            <a:ext cx="211827" cy="257812"/>
            <a:chOff x="4198529" y="3157223"/>
            <a:chExt cx="342024" cy="339378"/>
          </a:xfrm>
        </p:grpSpPr>
        <p:sp>
          <p:nvSpPr>
            <p:cNvPr id="49" name="Ellipse 48"/>
            <p:cNvSpPr/>
            <p:nvPr/>
          </p:nvSpPr>
          <p:spPr>
            <a:xfrm>
              <a:off x="4216553" y="3172601"/>
              <a:ext cx="324000" cy="324000"/>
            </a:xfrm>
            <a:prstGeom prst="ellipse">
              <a:avLst/>
            </a:prstGeom>
            <a:solidFill>
              <a:srgbClr val="1F497D">
                <a:alpha val="49020"/>
              </a:srgbClr>
            </a:solidFill>
            <a:ln w="28575">
              <a:solidFill>
                <a:schemeClr val="bg1"/>
              </a:solidFill>
            </a:ln>
          </p:spPr>
          <p:txBody>
            <a:bodyPr anchor="ctr" anchorCtr="0" rtlCol="0" wrap="none">
              <a:noAutofit/>
            </a:bodyPr>
            <a:lstStyle/>
            <a:p>
              <a:pPr algn="ctr"/>
              <a:endParaRPr b="1" lang="fr-FR" sz="1600">
                <a:solidFill>
                  <a:schemeClr val="bg1"/>
                </a:solidFill>
              </a:endParaRPr>
            </a:p>
          </p:txBody>
        </p:sp>
        <p:sp>
          <p:nvSpPr>
            <p:cNvPr id="50" name="ZoneTexte 49"/>
            <p:cNvSpPr txBox="1"/>
            <p:nvPr/>
          </p:nvSpPr>
          <p:spPr>
            <a:xfrm>
              <a:off x="4198529" y="3157223"/>
              <a:ext cx="342018" cy="339369"/>
            </a:xfrm>
            <a:prstGeom prst="rect">
              <a:avLst/>
            </a:prstGeom>
            <a:noFill/>
            <a:ln w="28575">
              <a:noFill/>
            </a:ln>
          </p:spPr>
          <p:txBody>
            <a:bodyPr anchor="ctr" anchorCtr="0" rtlCol="0" wrap="none">
              <a:noAutofit/>
            </a:bodyPr>
            <a:lstStyle>
              <a:defPPr>
                <a:defRPr lang="fr-FR"/>
              </a:defPPr>
              <a:lvl1pPr algn="ctr">
                <a:defRPr b="1" sz="1400">
                  <a:solidFill>
                    <a:schemeClr val="bg1"/>
                  </a:solidFill>
                </a:defRPr>
              </a:lvl1pPr>
            </a:lstStyle>
            <a:p>
              <a:r>
                <a:rPr b="0" dirty="0" lang="fr-FR" sz="1200"/>
                <a:t>2</a:t>
              </a:r>
            </a:p>
          </p:txBody>
        </p:sp>
      </p:grpSp>
      <p:sp>
        <p:nvSpPr>
          <p:cNvPr id="1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7" name="Image 6"/>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188640" y="5424915"/>
            <a:ext cx="3197330" cy="2397998"/>
          </a:xfrm>
          <a:prstGeom prst="rect">
            <a:avLst/>
          </a:prstGeom>
          <a:ln>
            <a:solidFill>
              <a:schemeClr val="tx1"/>
            </a:solidFill>
          </a:ln>
        </p:spPr>
      </p:pic>
      <p:pic>
        <p:nvPicPr>
          <p:cNvPr id="8" name="Image 7"/>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3488457" y="5424320"/>
            <a:ext cx="3198124" cy="2398593"/>
          </a:xfrm>
          <a:prstGeom prst="rect">
            <a:avLst/>
          </a:prstGeom>
          <a:ln>
            <a:solidFill>
              <a:schemeClr val="tx1"/>
            </a:solidFill>
          </a:ln>
        </p:spPr>
      </p:pic>
      <p:grpSp>
        <p:nvGrpSpPr>
          <p:cNvPr id="2" name="Groupe 1"/>
          <p:cNvGrpSpPr/>
          <p:nvPr/>
        </p:nvGrpSpPr>
        <p:grpSpPr>
          <a:xfrm>
            <a:off x="717240" y="824624"/>
            <a:ext cx="5542433" cy="3924350"/>
            <a:chOff x="717240" y="824624"/>
            <a:chExt cx="5542433" cy="3924350"/>
          </a:xfrm>
        </p:grpSpPr>
        <p:pic>
          <p:nvPicPr>
            <p:cNvPr id="6" name="Imag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717240" y="829603"/>
              <a:ext cx="5542433" cy="3919371"/>
            </a:xfrm>
            <a:prstGeom prst="rect">
              <a:avLst/>
            </a:prstGeom>
            <a:ln>
              <a:solidFill>
                <a:schemeClr val="tx1"/>
              </a:solidFill>
            </a:ln>
          </p:spPr>
        </p:pic>
        <p:sp>
          <p:nvSpPr>
            <p:cNvPr id="25" name="Rectangle 24"/>
            <p:cNvSpPr/>
            <p:nvPr/>
          </p:nvSpPr>
          <p:spPr>
            <a:xfrm>
              <a:off x="717240" y="824624"/>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MA" smtClean="0" sz="1000">
                  <a:solidFill>
                    <a:schemeClr val="tx1"/>
                  </a:solidFill>
                </a:rPr>
                <a:t>Terra Modus 2023</a:t>
              </a:r>
              <a:endParaRPr b="1" dirty="0" lang="fr-FR" sz="1000">
                <a:solidFill>
                  <a:schemeClr val="tx1"/>
                </a:solidFill>
              </a:endParaRPr>
            </a:p>
          </p:txBody>
        </p:sp>
      </p:grpSp>
    </p:spTree>
  </p:cSld>
  <p:clrMapOvr>
    <a:masterClrMapping/>
  </p:clrMapOvr>
  <p:timing>
    <p:tnLst>
      <p:par>
        <p:cTn dur="indefinite" id="1" nodeType="tmRoot" restart="never"/>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9"/>
          <p:cNvSpPr/>
          <p:nvPr/>
        </p:nvSpPr>
        <p:spPr>
          <a:xfrm>
            <a:off x="-1" y="1"/>
            <a:ext cx="6858002" cy="400110"/>
          </a:xfrm>
          <a:prstGeom prst="rect">
            <a:avLst/>
          </a:prstGeom>
          <a:solidFill>
            <a:schemeClr val="tx2"/>
          </a:solidFill>
        </p:spPr>
        <p:txBody>
          <a:bodyPr wrap="square">
            <a:spAutoFit/>
          </a:bodyPr>
          <a:lstStyle/>
          <a:p>
            <a:pPr algn="ctr"/>
            <a:r>
              <a:rPr b="1" dirty="0" lang="fr-FR" sz="2000">
                <a:solidFill>
                  <a:prstClr val="white"/>
                </a:solidFill>
                <a:latin charset="0" panose="02020603050405020304" pitchFamily="18" typeface="Times New Roman"/>
                <a:cs charset="0" panose="02020603050405020304" pitchFamily="18" typeface="Times New Roman"/>
              </a:rPr>
              <a:t>Etude du marché </a:t>
            </a:r>
            <a:r>
              <a:rPr b="1" dirty="0" lang="fr-FR" sz="2000">
                <a:solidFill>
                  <a:schemeClr val="accent5">
                    <a:lumMod val="60000"/>
                    <a:lumOff val="40000"/>
                  </a:schemeClr>
                </a:solidFill>
                <a:latin charset="0" panose="02020603050405020304" pitchFamily="18" typeface="Times New Roman"/>
                <a:cs charset="0" panose="02020603050405020304" pitchFamily="18" typeface="Times New Roman"/>
              </a:rPr>
              <a:t>national</a:t>
            </a:r>
            <a:endParaRPr dirty="0" lang="fr-FR" sz="20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12" name="Espace réservé du numéro de diapositive 1"/>
          <p:cNvSpPr>
            <a:spLocks noGrp="1"/>
          </p:cNvSpPr>
          <p:nvPr>
            <p:ph idx="12" sz="quarter" type="sldNum"/>
          </p:nvPr>
        </p:nvSpPr>
        <p:spPr>
          <a:xfrm>
            <a:off x="6021288" y="9466157"/>
            <a:ext cx="864096" cy="527403"/>
          </a:xfrm>
        </p:spPr>
        <p:txBody>
          <a:bodyPr/>
          <a:lstStyle/>
          <a:p>
            <a:r>
              <a:rPr dirty="0" lang="fr-BE" smtClean="0" sz="1000"/>
              <a:t>12/26</a:t>
            </a:r>
            <a:endParaRPr dirty="0" lang="fr-BE" sz="1000"/>
          </a:p>
        </p:txBody>
      </p:sp>
      <p:sp>
        <p:nvSpPr>
          <p:cNvPr id="16"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
        <p:nvSpPr>
          <p:cNvPr id="17" name="ZoneTexte 5"/>
          <p:cNvSpPr txBox="1">
            <a:spLocks noChangeArrowheads="1"/>
          </p:cNvSpPr>
          <p:nvPr/>
        </p:nvSpPr>
        <p:spPr bwMode="auto">
          <a:xfrm>
            <a:off x="3429000" y="9631218"/>
            <a:ext cx="2664296" cy="246221"/>
          </a:xfrm>
          <a:prstGeom prst="rect">
            <a:avLst/>
          </a:prstGeom>
          <a:ln>
            <a:noFill/>
          </a:ln>
        </p:spPr>
        <p:txBody>
          <a:bodyPr wrap="square">
            <a:spAutoFit/>
          </a:bodyPr>
          <a:lstStyle>
            <a:defPPr>
              <a:defRPr lang="fr-FR"/>
            </a:defPPr>
            <a:lvl1pPr algn="ctr">
              <a:defRPr b="1" i="1" sz="800">
                <a:solidFill>
                  <a:schemeClr val="bg1">
                    <a:lumMod val="50000"/>
                  </a:schemeClr>
                </a:solidFill>
              </a:defRPr>
            </a:lvl1pPr>
          </a:lstStyle>
          <a:p>
            <a:r>
              <a:rPr dirty="0" lang="fr-FR" sz="1000">
                <a:latin charset="0" panose="02020603050405020304" pitchFamily="18" typeface="Times New Roman"/>
                <a:cs charset="0" panose="02020603050405020304" pitchFamily="18" typeface="Times New Roman"/>
              </a:rPr>
              <a:t>Source : IPAI de BKAM, données : </a:t>
            </a:r>
            <a:r>
              <a:rPr dirty="0" lang="fr-FR" smtClean="0" sz="1000">
                <a:latin charset="0" panose="02020603050405020304" pitchFamily="18" typeface="Times New Roman"/>
                <a:cs charset="0" panose="02020603050405020304" pitchFamily="18" typeface="Times New Roman"/>
              </a:rPr>
              <a:t>T3 </a:t>
            </a:r>
            <a:r>
              <a:rPr dirty="0" lang="fr-FR" sz="1000">
                <a:latin charset="0" panose="02020603050405020304" pitchFamily="18" typeface="Times New Roman"/>
                <a:cs charset="0" panose="02020603050405020304" pitchFamily="18" typeface="Times New Roman"/>
              </a:rPr>
              <a:t>2022</a:t>
            </a:r>
          </a:p>
        </p:txBody>
      </p:sp>
      <p:sp>
        <p:nvSpPr>
          <p:cNvPr id="18" name="ZoneTexte 17">
            <a:extLst>
              <a:ext uri="{FF2B5EF4-FFF2-40B4-BE49-F238E27FC236}">
                <a16:creationId xmlns:a16="http://schemas.microsoft.com/office/drawing/2014/main" id="{91C9818B-C658-975C-483B-B66688089BFF}"/>
              </a:ext>
            </a:extLst>
          </p:cNvPr>
          <p:cNvSpPr txBox="1"/>
          <p:nvPr/>
        </p:nvSpPr>
        <p:spPr>
          <a:xfrm>
            <a:off x="-2" y="6019521"/>
            <a:ext cx="6858003" cy="1021711"/>
          </a:xfrm>
          <a:prstGeom prst="rect">
            <a:avLst/>
          </a:prstGeom>
          <a:solidFill>
            <a:schemeClr val="bg1">
              <a:lumMod val="95000"/>
            </a:schemeClr>
          </a:solidFill>
        </p:spPr>
        <p:txBody>
          <a:bodyPr anchor="ctr" anchorCtr="0" rtlCol="0" wrap="square">
            <a:noAutofit/>
          </a:bodyPr>
          <a:lstStyle/>
          <a:p>
            <a:pPr algn="just" indent="-247642" marL="247642">
              <a:buClr>
                <a:schemeClr val="tx2"/>
              </a:buClr>
              <a:buFont charset="2" panose="05000000000000000000" pitchFamily="2" typeface="Wingdings"/>
              <a:buChar char="§"/>
            </a:pPr>
            <a:r>
              <a:rPr dirty="0" lang="fr-FR" smtClean="0" sz="800">
                <a:latin charset="0" panose="02020603050405020304" pitchFamily="18" typeface="Times New Roman"/>
                <a:cs charset="0" panose="02020603050405020304" pitchFamily="18" typeface="Times New Roman"/>
              </a:rPr>
              <a:t>   En </a:t>
            </a:r>
            <a:r>
              <a:rPr dirty="0" lang="fr-FR" sz="800">
                <a:latin charset="0" panose="02020603050405020304" pitchFamily="18" typeface="Times New Roman"/>
                <a:cs charset="0" panose="02020603050405020304" pitchFamily="18" typeface="Times New Roman"/>
              </a:rPr>
              <a:t>glissement trimestriel, les prix des terrains ressortent en hausse de 0,8% et le nombre des transactions a progressé de 13,8% d’un trimestre à l’autre. En glissement annuel, les prix du foncier ont augmenté de 2,3%, et le nombre de transactions a connu une hausse de 19,8</a:t>
            </a:r>
            <a:r>
              <a:rPr dirty="0" lang="fr-FR" smtClean="0" sz="800">
                <a:latin charset="0" panose="02020603050405020304" pitchFamily="18" typeface="Times New Roman"/>
                <a:cs charset="0" panose="02020603050405020304" pitchFamily="18" typeface="Times New Roman"/>
              </a:rPr>
              <a:t>%.</a:t>
            </a:r>
          </a:p>
          <a:p>
            <a:pPr algn="just" indent="-247642" marL="247642">
              <a:buClr>
                <a:schemeClr val="tx2"/>
              </a:buClr>
              <a:buFont charset="2" panose="05000000000000000000" pitchFamily="2" typeface="Wingdings"/>
              <a:buChar char="§"/>
            </a:pPr>
            <a:endParaRPr dirty="0" lang="fr-FR" smtClean="0" sz="800">
              <a:latin charset="0" panose="02020603050405020304" pitchFamily="18" typeface="Times New Roman"/>
              <a:cs charset="0" panose="02020603050405020304" pitchFamily="18" typeface="Times New Roman"/>
            </a:endParaRPr>
          </a:p>
          <a:p>
            <a:pPr algn="just" indent="-247642" marL="247642">
              <a:buClr>
                <a:schemeClr val="tx2"/>
              </a:buClr>
              <a:buFont charset="2" panose="05000000000000000000" pitchFamily="2" typeface="Wingdings"/>
              <a:buChar char="§"/>
            </a:pPr>
            <a:r>
              <a:rPr dirty="0" lang="fr-FR" smtClean="0" sz="800">
                <a:latin charset="0" panose="02020603050405020304" pitchFamily="18" typeface="Times New Roman"/>
                <a:cs charset="0" panose="02020603050405020304" pitchFamily="18" typeface="Times New Roman"/>
              </a:rPr>
              <a:t>   En </a:t>
            </a:r>
            <a:r>
              <a:rPr dirty="0" lang="fr-FR" sz="800">
                <a:latin charset="0" panose="02020603050405020304" pitchFamily="18" typeface="Times New Roman"/>
                <a:cs charset="0" panose="02020603050405020304" pitchFamily="18" typeface="Times New Roman"/>
              </a:rPr>
              <a:t>glissement trimestriel, l’indice des prix des biens à usage professionnel a affiché un accroissement de 2%, recouvrant une augmentation de 1,8% pour les bureaux et de 1,9% pour les locaux commerciaux. Quant au nombre de transactions, il a enregistré une hausse de 4,9%, reflétant une progression de 4,5% pour les locaux commerciaux et de 6,6% pour les bureaux. En glissement annuel, les prix ont augmenté de 2,5%, avec une hausse de 2,4% pour les locaux commerciaux et de 3% pour les bureaux. Pour leur part, les transactions ont enregistré une progression de 11,4%, </a:t>
            </a:r>
          </a:p>
        </p:txBody>
      </p:sp>
      <p:sp>
        <p:nvSpPr>
          <p:cNvPr id="19" name="ZoneTexte 18">
            <a:extLst>
              <a:ext uri="{FF2B5EF4-FFF2-40B4-BE49-F238E27FC236}">
                <a16:creationId xmlns:a16="http://schemas.microsoft.com/office/drawing/2014/main" id="{603DA30F-2EB3-D973-E72D-85C77556F2AC}"/>
              </a:ext>
            </a:extLst>
          </p:cNvPr>
          <p:cNvSpPr txBox="1"/>
          <p:nvPr/>
        </p:nvSpPr>
        <p:spPr>
          <a:xfrm>
            <a:off x="372" y="2966037"/>
            <a:ext cx="6858001" cy="898309"/>
          </a:xfrm>
          <a:prstGeom prst="rect">
            <a:avLst/>
          </a:prstGeom>
          <a:solidFill>
            <a:schemeClr val="bg1">
              <a:lumMod val="95000"/>
            </a:schemeClr>
          </a:solidFill>
        </p:spPr>
        <p:txBody>
          <a:bodyPr anchor="ctr" anchorCtr="0" rtlCol="0" wrap="square">
            <a:noAutofit/>
          </a:bodyPr>
          <a:lstStyle/>
          <a:p>
            <a:pPr algn="just" indent="-247642" marL="247642">
              <a:buClr>
                <a:schemeClr val="tx2"/>
              </a:buClr>
              <a:buFont charset="2" panose="05000000000000000000" pitchFamily="2" typeface="Wingdings"/>
              <a:buChar char="§"/>
            </a:pPr>
            <a:r>
              <a:rPr dirty="0" lang="fr-FR" smtClean="0" sz="800">
                <a:latin charset="0" panose="02020603050405020304" pitchFamily="18" typeface="Times New Roman"/>
                <a:cs charset="0" panose="02020603050405020304" pitchFamily="18" typeface="Times New Roman"/>
              </a:rPr>
              <a:t>   En </a:t>
            </a:r>
            <a:r>
              <a:rPr dirty="0" lang="fr-FR" sz="800">
                <a:latin charset="0" panose="02020603050405020304" pitchFamily="18" typeface="Times New Roman"/>
                <a:cs charset="0" panose="02020603050405020304" pitchFamily="18" typeface="Times New Roman"/>
              </a:rPr>
              <a:t>glissement trimestriel, les prix du résidentiel ont augmenté de 0,4% en relation avec les hausses de 0,4% des prix des appartements et de 1,6% de ceux des maisons. En revanche, les prix des villas ont reculé de 2,8%. Pour ce qui est des transactions, elles ont enregistré une progression de 11,3%, avec des hausses de 11,1% pour les appartements, de 14,6% pour les maisons et de 12,7% pour les villas</a:t>
            </a:r>
            <a:r>
              <a:rPr dirty="0" lang="fr-FR" smtClean="0" sz="800">
                <a:latin charset="0" panose="02020603050405020304" pitchFamily="18" typeface="Times New Roman"/>
                <a:cs charset="0" panose="02020603050405020304" pitchFamily="18" typeface="Times New Roman"/>
              </a:rPr>
              <a:t>.</a:t>
            </a:r>
          </a:p>
          <a:p>
            <a:pPr algn="just" indent="-247642" marL="247642">
              <a:buClr>
                <a:schemeClr val="tx2"/>
              </a:buClr>
              <a:buFont charset="2" panose="05000000000000000000" pitchFamily="2" typeface="Wingdings"/>
              <a:buChar char="§"/>
            </a:pPr>
            <a:endParaRPr dirty="0" lang="fr-FR" smtClean="0" sz="800">
              <a:latin charset="0" panose="02020603050405020304" pitchFamily="18" typeface="Times New Roman"/>
              <a:cs charset="0" panose="02020603050405020304" pitchFamily="18" typeface="Times New Roman"/>
            </a:endParaRPr>
          </a:p>
          <a:p>
            <a:pPr algn="just" indent="-247642" marL="247642">
              <a:buClr>
                <a:schemeClr val="tx2"/>
              </a:buClr>
              <a:buFont charset="2" panose="05000000000000000000" pitchFamily="2" typeface="Wingdings"/>
              <a:buChar char="§"/>
            </a:pPr>
            <a:r>
              <a:rPr dirty="0" lang="fr-FR" smtClean="0" sz="800">
                <a:latin charset="0" panose="02020603050405020304" pitchFamily="18" typeface="Times New Roman"/>
                <a:cs charset="0" panose="02020603050405020304" pitchFamily="18" typeface="Times New Roman"/>
              </a:rPr>
              <a:t>   En </a:t>
            </a:r>
            <a:r>
              <a:rPr dirty="0" lang="fr-FR" sz="800">
                <a:latin charset="0" panose="02020603050405020304" pitchFamily="18" typeface="Times New Roman"/>
                <a:cs charset="0" panose="02020603050405020304" pitchFamily="18" typeface="Times New Roman"/>
              </a:rPr>
              <a:t>glissement annuel, les prix du résidentiel se sont appréciés de 0,8%, en lien avec la hausse de 0,6% des prix des appartements, de 1,7% de ceux des maisons et de 0,3% de ceux des villas. Pour ce qui est des transactions, leur nombre a affiché une progression de 60,8%, reflétant des hausses de 61,7% pour les appartements, de 40,7% pour les maisons et de 92,7% pour les villas.</a:t>
            </a:r>
          </a:p>
        </p:txBody>
      </p:sp>
      <p:pic>
        <p:nvPicPr>
          <p:cNvPr id="20" name="Image 19"/>
          <p:cNvPicPr>
            <a:picLocks noChangeAspect="1"/>
          </p:cNvPicPr>
          <p:nvPr/>
        </p:nvPicPr>
        <p:blipFill>
          <a:blip r:embed="rId3"/>
          <a:stretch>
            <a:fillRect/>
          </a:stretch>
        </p:blipFill>
        <p:spPr>
          <a:xfrm>
            <a:off x="1163524" y="469953"/>
            <a:ext cx="4497724" cy="2439859"/>
          </a:xfrm>
          <a:prstGeom prst="rect">
            <a:avLst/>
          </a:prstGeom>
        </p:spPr>
      </p:pic>
      <p:pic>
        <p:nvPicPr>
          <p:cNvPr id="22" name="Image 21"/>
          <p:cNvPicPr>
            <a:picLocks noChangeAspect="1"/>
          </p:cNvPicPr>
          <p:nvPr/>
        </p:nvPicPr>
        <p:blipFill>
          <a:blip r:embed="rId4"/>
          <a:stretch>
            <a:fillRect/>
          </a:stretch>
        </p:blipFill>
        <p:spPr>
          <a:xfrm>
            <a:off x="1163524" y="3971695"/>
            <a:ext cx="4353708" cy="2047826"/>
          </a:xfrm>
          <a:prstGeom prst="rect">
            <a:avLst/>
          </a:prstGeom>
        </p:spPr>
      </p:pic>
      <p:pic>
        <p:nvPicPr>
          <p:cNvPr id="23" name="Image 22"/>
          <p:cNvPicPr>
            <a:picLocks noChangeAspect="1"/>
          </p:cNvPicPr>
          <p:nvPr/>
        </p:nvPicPr>
        <p:blipFill>
          <a:blip r:embed="rId5"/>
          <a:stretch>
            <a:fillRect/>
          </a:stretch>
        </p:blipFill>
        <p:spPr>
          <a:xfrm>
            <a:off x="1807983" y="7075243"/>
            <a:ext cx="3242034" cy="2201604"/>
          </a:xfrm>
          <a:prstGeom prst="rect">
            <a:avLst/>
          </a:prstGeom>
        </p:spPr>
      </p:pic>
      <p:sp>
        <p:nvSpPr>
          <p:cNvPr id="24" name="Rectangle 23"/>
          <p:cNvSpPr/>
          <p:nvPr/>
        </p:nvSpPr>
        <p:spPr>
          <a:xfrm>
            <a:off x="-2" y="9292664"/>
            <a:ext cx="6858002" cy="338554"/>
          </a:xfrm>
          <a:prstGeom prst="rect">
            <a:avLst/>
          </a:prstGeom>
          <a:solidFill>
            <a:schemeClr val="bg1">
              <a:lumMod val="95000"/>
            </a:schemeClr>
          </a:solidFill>
        </p:spPr>
        <p:txBody>
          <a:bodyPr anchor="ctr" anchorCtr="0" rtlCol="0" wrap="square">
            <a:noAutofit/>
          </a:bodyPr>
          <a:lstStyle/>
          <a:p>
            <a:pPr algn="just" indent="-247642" marL="247642">
              <a:buClr>
                <a:schemeClr val="tx2"/>
              </a:buClr>
              <a:buFont charset="2" panose="05000000000000000000" pitchFamily="2" typeface="Wingdings"/>
              <a:buChar char="§"/>
            </a:pPr>
            <a:r>
              <a:rPr dirty="0" lang="fr-FR" sz="800">
                <a:latin charset="0" panose="02020603050405020304" pitchFamily="18" typeface="Times New Roman"/>
                <a:cs charset="0" panose="02020603050405020304" pitchFamily="18" typeface="Times New Roman"/>
              </a:rPr>
              <a:t>Les prix des actifs immobiliers à </a:t>
            </a:r>
            <a:r>
              <a:rPr dirty="0" lang="fr-FR" smtClean="0" sz="800">
                <a:latin charset="0" panose="02020603050405020304" pitchFamily="18" typeface="Times New Roman"/>
                <a:cs charset="0" panose="02020603050405020304" pitchFamily="18" typeface="Times New Roman"/>
              </a:rPr>
              <a:t>Kenitra </a:t>
            </a:r>
            <a:r>
              <a:rPr dirty="0" lang="fr-FR" sz="800">
                <a:latin charset="0" panose="02020603050405020304" pitchFamily="18" typeface="Times New Roman"/>
                <a:cs charset="0" panose="02020603050405020304" pitchFamily="18" typeface="Times New Roman"/>
              </a:rPr>
              <a:t>ont enregistré une hausse de </a:t>
            </a:r>
            <a:r>
              <a:rPr dirty="0" lang="fr-FR" smtClean="0" sz="800">
                <a:latin charset="0" panose="02020603050405020304" pitchFamily="18" typeface="Times New Roman"/>
                <a:cs charset="0" panose="02020603050405020304" pitchFamily="18" typeface="Times New Roman"/>
              </a:rPr>
              <a:t>0,4% </a:t>
            </a:r>
            <a:r>
              <a:rPr dirty="0" lang="fr-FR" sz="800">
                <a:latin charset="0" panose="02020603050405020304" pitchFamily="18" typeface="Times New Roman"/>
                <a:cs charset="0" panose="02020603050405020304" pitchFamily="18" typeface="Times New Roman"/>
              </a:rPr>
              <a:t>au </a:t>
            </a:r>
            <a:r>
              <a:rPr dirty="0" lang="fr-FR" smtClean="0" sz="800">
                <a:latin charset="0" panose="02020603050405020304" pitchFamily="18" typeface="Times New Roman"/>
                <a:cs charset="0" panose="02020603050405020304" pitchFamily="18" typeface="Times New Roman"/>
              </a:rPr>
              <a:t>T3 </a:t>
            </a:r>
            <a:r>
              <a:rPr dirty="0" lang="fr-FR" sz="800">
                <a:latin charset="0" panose="02020603050405020304" pitchFamily="18" typeface="Times New Roman"/>
                <a:cs charset="0" panose="02020603050405020304" pitchFamily="18" typeface="Times New Roman"/>
              </a:rPr>
              <a:t>2022 par rapport au trimestre précédent.</a:t>
            </a:r>
          </a:p>
        </p:txBody>
      </p:sp>
    </p:spTree>
    <p:extLst>
      <p:ext uri="{BB962C8B-B14F-4D97-AF65-F5344CB8AC3E}">
        <p14:creationId xmlns:p14="http://schemas.microsoft.com/office/powerpoint/2010/main" val="2111597230"/>
      </p:ext>
    </p:extLst>
  </p:cSld>
  <p:clrMapOvr>
    <a:masterClrMapping/>
  </p:clrMapOvr>
  <p:timing>
    <p:tnLst>
      <p:par>
        <p:cTn dur="indefinite" id="1" nodeType="tmRoot" restart="never"/>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9"/>
          <p:cNvSpPr/>
          <p:nvPr/>
        </p:nvSpPr>
        <p:spPr>
          <a:xfrm>
            <a:off x="0" y="1"/>
            <a:ext cx="4005064" cy="461665"/>
          </a:xfrm>
          <a:prstGeom prst="rect">
            <a:avLst/>
          </a:prstGeom>
          <a:solidFill>
            <a:schemeClr val="tx2"/>
          </a:solidFill>
        </p:spPr>
        <p:txBody>
          <a:bodyPr wrap="square">
            <a:spAutoFit/>
          </a:bodyPr>
          <a:lstStyle/>
          <a:p>
            <a:r>
              <a:rPr b="1" dirty="0" lang="fr-FR" sz="2400">
                <a:solidFill>
                  <a:schemeClr val="bg1"/>
                </a:solidFill>
                <a:latin charset="0" panose="02020603050405020304" pitchFamily="18" typeface="Times New Roman"/>
                <a:cs charset="0" panose="02020603050405020304" pitchFamily="18" typeface="Times New Roman"/>
              </a:rPr>
              <a:t>Etude du marché </a:t>
            </a:r>
            <a:r>
              <a:rPr b="1" dirty="0" lang="fr-FR" sz="2400">
                <a:solidFill>
                  <a:schemeClr val="accent5">
                    <a:lumMod val="60000"/>
                    <a:lumOff val="40000"/>
                  </a:schemeClr>
                </a:solidFill>
                <a:latin charset="0" panose="02020603050405020304" pitchFamily="18" typeface="Times New Roman"/>
                <a:cs charset="0" panose="02020603050405020304" pitchFamily="18" typeface="Times New Roman"/>
              </a:rPr>
              <a:t>régional</a:t>
            </a:r>
            <a:endParaRPr dirty="0" lang="fr-FR" sz="24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20" name="ZoneTexte 19"/>
          <p:cNvSpPr txBox="1"/>
          <p:nvPr/>
        </p:nvSpPr>
        <p:spPr>
          <a:xfrm>
            <a:off x="4005064" y="1"/>
            <a:ext cx="2852936" cy="461665"/>
          </a:xfrm>
          <a:prstGeom prst="rect">
            <a:avLst/>
          </a:prstGeom>
          <a:solidFill>
            <a:schemeClr val="bg1">
              <a:lumMod val="95000"/>
            </a:schemeClr>
          </a:solidFill>
        </p:spPr>
        <p:txBody>
          <a:bodyPr anchor="ctr" anchorCtr="0" rtlCol="0" wrap="square">
            <a:noAutofit/>
          </a:bodyPr>
          <a:lstStyle/>
          <a:p>
            <a:pPr algn="ctr"/>
            <a:r>
              <a:rPr b="1" dirty="0" lang="fr-FR" sz="2000">
                <a:solidFill>
                  <a:schemeClr val="tx2"/>
                </a:solidFill>
                <a:latin charset="0" panose="02020603050405020304" pitchFamily="18" typeface="Times New Roman"/>
                <a:cs charset="0" panose="02020603050405020304" pitchFamily="18" typeface="Times New Roman"/>
              </a:rPr>
              <a:t> </a:t>
            </a:r>
          </a:p>
        </p:txBody>
      </p:sp>
      <p:sp>
        <p:nvSpPr>
          <p:cNvPr id="19" name="Espace réservé du numéro de diapositive 1"/>
          <p:cNvSpPr>
            <a:spLocks noGrp="1"/>
          </p:cNvSpPr>
          <p:nvPr>
            <p:ph idx="12" sz="quarter" type="sldNum"/>
          </p:nvPr>
        </p:nvSpPr>
        <p:spPr>
          <a:xfrm>
            <a:off x="5285184" y="9466157"/>
            <a:ext cx="1600200" cy="527403"/>
          </a:xfrm>
        </p:spPr>
        <p:txBody>
          <a:bodyPr/>
          <a:lstStyle/>
          <a:p>
            <a:r>
              <a:rPr dirty="0" lang="fr-BE" smtClean="0" sz="1000"/>
              <a:t>13/26</a:t>
            </a:r>
            <a:endParaRPr dirty="0" lang="fr-BE" sz="1000"/>
          </a:p>
        </p:txBody>
      </p:sp>
      <p:graphicFrame>
        <p:nvGraphicFramePr>
          <p:cNvPr id="31" name="Graphique 30"/>
          <p:cNvGraphicFramePr>
            <a:graphicFrameLocks/>
          </p:cNvGraphicFramePr>
          <p:nvPr>
            <p:extLst>
              <p:ext uri="{D42A27DB-BD31-4B8C-83A1-F6EECF244321}">
                <p14:modId xmlns:p14="http://schemas.microsoft.com/office/powerpoint/2010/main" val="2338296962"/>
              </p:ext>
            </p:extLst>
          </p:nvPr>
        </p:nvGraphicFramePr>
        <p:xfrm>
          <a:off x="1444229" y="6840582"/>
          <a:ext cx="4277292" cy="2162020"/>
        </p:xfrm>
        <a:graphic>
          <a:graphicData uri="http://schemas.openxmlformats.org/drawingml/2006/chart">
            <c:chart xmlns:c="http://schemas.openxmlformats.org/drawingml/2006/chart" r:id="rId2"/>
          </a:graphicData>
        </a:graphic>
      </p:graphicFrame>
      <p:sp>
        <p:nvSpPr>
          <p:cNvPr id="35" name="ZoneTexte 34"/>
          <p:cNvSpPr txBox="1"/>
          <p:nvPr/>
        </p:nvSpPr>
        <p:spPr>
          <a:xfrm>
            <a:off x="836712" y="9243283"/>
            <a:ext cx="5832648" cy="246221"/>
          </a:xfrm>
          <a:prstGeom prst="rect">
            <a:avLst/>
          </a:prstGeom>
          <a:ln>
            <a:noFill/>
          </a:ln>
        </p:spPr>
        <p:txBody>
          <a:bodyPr wrap="square">
            <a:spAutoFit/>
          </a:bodyPr>
          <a:lstStyle>
            <a:defPPr>
              <a:defRPr lang="fr-FR"/>
            </a:defPPr>
            <a:lvl1pPr algn="ctr">
              <a:defRPr b="1" i="1" sz="800">
                <a:solidFill>
                  <a:schemeClr val="bg1">
                    <a:lumMod val="50000"/>
                  </a:schemeClr>
                </a:solidFill>
              </a:defRPr>
            </a:lvl1pPr>
          </a:lstStyle>
          <a:p>
            <a:r>
              <a:rPr dirty="0" lang="fr-FR" sz="1000">
                <a:solidFill>
                  <a:schemeClr val="tx1">
                    <a:lumMod val="50000"/>
                    <a:lumOff val="50000"/>
                  </a:schemeClr>
                </a:solidFill>
                <a:latin charset="0" panose="02020603050405020304" pitchFamily="18" typeface="Times New Roman"/>
                <a:cs charset="0" panose="02020603050405020304" pitchFamily="18" typeface="Times New Roman"/>
              </a:rPr>
              <a:t>Source : * Les transactions immobilières  inscrites à la Base de données de T.M (2010-2019</a:t>
            </a:r>
            <a:r>
              <a:rPr dirty="0" lang="fr-FR" sz="900">
                <a:solidFill>
                  <a:schemeClr val="tx1">
                    <a:lumMod val="50000"/>
                    <a:lumOff val="50000"/>
                  </a:schemeClr>
                </a:solidFill>
                <a:latin charset="0" panose="02020603050405020304" pitchFamily="18" typeface="Times New Roman"/>
                <a:cs charset="0" panose="02020603050405020304" pitchFamily="18" typeface="Times New Roman"/>
              </a:rPr>
              <a:t>)</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4" y="487771"/>
            <a:ext cx="4445712" cy="8732648"/>
          </a:xfrm>
          <a:prstGeom prst="rect">
            <a:avLst/>
          </a:prstGeom>
        </p:spPr>
      </p:pic>
      <p:sp>
        <p:nvSpPr>
          <p:cNvPr id="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1260165345"/>
      </p:ext>
    </p:extLst>
  </p:cSld>
  <p:clrMapOvr>
    <a:masterClrMapping/>
  </p:clrMapOvr>
  <p:timing>
    <p:tnLst>
      <p:par>
        <p:cTn dur="indefinite" id="1" nodeType="tmRoot" restart="never"/>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7"/>
          <p:cNvSpPr/>
          <p:nvPr/>
        </p:nvSpPr>
        <p:spPr>
          <a:xfrm>
            <a:off x="0" y="0"/>
            <a:ext cx="3284984" cy="400110"/>
          </a:xfrm>
          <a:prstGeom prst="rect">
            <a:avLst/>
          </a:prstGeom>
          <a:solidFill>
            <a:schemeClr val="tx2"/>
          </a:solidFill>
        </p:spPr>
        <p:txBody>
          <a:bodyPr wrap="square">
            <a:spAutoFit/>
          </a:bodyPr>
          <a:lstStyle/>
          <a:p>
            <a:r>
              <a:rPr b="1" dirty="0" lang="fr-FR" sz="2000">
                <a:solidFill>
                  <a:schemeClr val="bg1"/>
                </a:solidFill>
                <a:latin charset="0" panose="02020603050405020304" pitchFamily="18" typeface="Times New Roman"/>
                <a:cs charset="0" panose="02020603050405020304" pitchFamily="18" typeface="Times New Roman"/>
              </a:rPr>
              <a:t>Etude de marché </a:t>
            </a:r>
            <a:r>
              <a:rPr b="1" dirty="0" lang="fr-FR" sz="2000">
                <a:solidFill>
                  <a:schemeClr val="accent5">
                    <a:lumMod val="60000"/>
                    <a:lumOff val="40000"/>
                  </a:schemeClr>
                </a:solidFill>
                <a:latin charset="0" panose="02020603050405020304" pitchFamily="18" typeface="Times New Roman"/>
                <a:cs charset="0" panose="02020603050405020304" pitchFamily="18" typeface="Times New Roman"/>
              </a:rPr>
              <a:t>local</a:t>
            </a:r>
            <a:endParaRPr dirty="0" lang="fr-FR" sz="20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9" name="ZoneTexte 8"/>
          <p:cNvSpPr txBox="1"/>
          <p:nvPr/>
        </p:nvSpPr>
        <p:spPr>
          <a:xfrm>
            <a:off x="3284984" y="2"/>
            <a:ext cx="3576400" cy="461663"/>
          </a:xfrm>
          <a:prstGeom prst="rect">
            <a:avLst/>
          </a:prstGeom>
          <a:solidFill>
            <a:schemeClr val="bg1">
              <a:lumMod val="95000"/>
            </a:schemeClr>
          </a:solidFill>
        </p:spPr>
        <p:txBody>
          <a:bodyPr anchor="ctr" anchorCtr="0" lIns="130000" rtlCol="0" wrap="square">
            <a:noAutofit/>
          </a:bodyPr>
          <a:lstStyle/>
          <a:p>
            <a:r>
              <a:rPr b="1" dirty="0" lang="fr-FR" sz="1600">
                <a:solidFill>
                  <a:schemeClr val="tx2"/>
                </a:solidFill>
                <a:latin charset="0" panose="02020603050405020304" pitchFamily="18" typeface="Times New Roman"/>
                <a:cs charset="0" panose="02020603050405020304" pitchFamily="18" typeface="Times New Roman"/>
              </a:rPr>
              <a:t>Offres de vente </a:t>
            </a:r>
          </a:p>
        </p:txBody>
      </p:sp>
      <p:sp>
        <p:nvSpPr>
          <p:cNvPr id="15" name="ZoneTexte 14"/>
          <p:cNvSpPr txBox="1"/>
          <p:nvPr/>
        </p:nvSpPr>
        <p:spPr>
          <a:xfrm>
            <a:off x="0" y="9201472"/>
            <a:ext cx="6858000" cy="264685"/>
          </a:xfrm>
          <a:prstGeom prst="rect">
            <a:avLst/>
          </a:prstGeom>
          <a:solidFill>
            <a:srgbClr val="F2F2F2">
              <a:alpha val="80000"/>
            </a:srgbClr>
          </a:solidFill>
        </p:spPr>
        <p:txBody>
          <a:bodyPr anchor="ctr" anchorCtr="0" lIns="130000" rtlCol="0" wrap="square">
            <a:noAutofit/>
          </a:bodyPr>
          <a:lstStyle>
            <a:defPPr>
              <a:defRPr lang="fr-FR"/>
            </a:defPPr>
            <a:lvl1pPr>
              <a:defRPr b="1" sz="1000">
                <a:solidFill>
                  <a:schemeClr val="tx2"/>
                </a:solidFill>
              </a:defRPr>
            </a:lvl1pPr>
          </a:lstStyle>
          <a:p>
            <a:pPr algn="ctr"/>
            <a:r>
              <a:rPr dirty="0" lang="fr-FR">
                <a:solidFill>
                  <a:schemeClr val="accent2"/>
                </a:solidFill>
                <a:latin charset="0" panose="02020603050405020304" pitchFamily="18" typeface="Times New Roman"/>
                <a:cs charset="0" panose="02020603050405020304" pitchFamily="18" typeface="Times New Roman"/>
              </a:rPr>
              <a:t>Situation des offres de vente</a:t>
            </a:r>
          </a:p>
        </p:txBody>
      </p:sp>
      <p:sp>
        <p:nvSpPr>
          <p:cNvPr id="16" name="Espace réservé du numéro de diapositive 1"/>
          <p:cNvSpPr>
            <a:spLocks noGrp="1"/>
          </p:cNvSpPr>
          <p:nvPr>
            <p:ph idx="12" sz="quarter" type="sldNum"/>
          </p:nvPr>
        </p:nvSpPr>
        <p:spPr>
          <a:xfrm>
            <a:off x="5285184" y="9466157"/>
            <a:ext cx="1600200" cy="527403"/>
          </a:xfrm>
        </p:spPr>
        <p:txBody>
          <a:bodyPr/>
          <a:lstStyle/>
          <a:p>
            <a:r>
              <a:rPr dirty="0" lang="fr-BE" smtClean="0" sz="1000"/>
              <a:t>14/26</a:t>
            </a:r>
            <a:endParaRPr dirty="0" lang="fr-BE" sz="1000"/>
          </a:p>
        </p:txBody>
      </p:sp>
      <p:sp>
        <p:nvSpPr>
          <p:cNvPr id="11"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2" name="Image 1"/>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0" y="4285452"/>
            <a:ext cx="6858000" cy="4849683"/>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3946260741"/>
              </p:ext>
            </p:extLst>
          </p:nvPr>
        </p:nvGraphicFramePr>
        <p:xfrm>
          <a:off x="198884" y="585404"/>
          <a:ext cx="6470478" cy="1998227"/>
        </p:xfrm>
        <a:graphic>
          <a:graphicData uri="http://schemas.openxmlformats.org/drawingml/2006/table">
            <a:tbl>
              <a:tblPr/>
              <a:tblGrid>
                <a:gridCol w="368298">
                  <a:extLst>
                    <a:ext uri="{9D8B030D-6E8A-4147-A177-3AD203B41FA5}">
                      <a16:colId xmlns:a16="http://schemas.microsoft.com/office/drawing/2014/main" val="1531542017"/>
                    </a:ext>
                  </a:extLst>
                </a:gridCol>
                <a:gridCol w="1220436">
                  <a:extLst>
                    <a:ext uri="{9D8B030D-6E8A-4147-A177-3AD203B41FA5}">
                      <a16:colId xmlns:a16="http://schemas.microsoft.com/office/drawing/2014/main" val="4018171320"/>
                    </a:ext>
                  </a:extLst>
                </a:gridCol>
                <a:gridCol w="1220436">
                  <a:extLst>
                    <a:ext uri="{9D8B030D-6E8A-4147-A177-3AD203B41FA5}">
                      <a16:colId xmlns:a16="http://schemas.microsoft.com/office/drawing/2014/main" val="1310109988"/>
                    </a:ext>
                  </a:extLst>
                </a:gridCol>
                <a:gridCol w="1220436">
                  <a:extLst>
                    <a:ext uri="{9D8B030D-6E8A-4147-A177-3AD203B41FA5}">
                      <a16:colId xmlns:a16="http://schemas.microsoft.com/office/drawing/2014/main" val="1521281843"/>
                    </a:ext>
                  </a:extLst>
                </a:gridCol>
                <a:gridCol w="1220436">
                  <a:extLst>
                    <a:ext uri="{9D8B030D-6E8A-4147-A177-3AD203B41FA5}">
                      <a16:colId xmlns:a16="http://schemas.microsoft.com/office/drawing/2014/main" val="2682885500"/>
                    </a:ext>
                  </a:extLst>
                </a:gridCol>
                <a:gridCol w="1220436">
                  <a:extLst>
                    <a:ext uri="{9D8B030D-6E8A-4147-A177-3AD203B41FA5}">
                      <a16:colId xmlns:a16="http://schemas.microsoft.com/office/drawing/2014/main" val="1738139951"/>
                    </a:ext>
                  </a:extLst>
                </a:gridCol>
              </a:tblGrid>
              <a:tr h="193835">
                <a:tc gridSpan="6">
                  <a:txBody>
                    <a:bodyPr/>
                    <a:lstStyle/>
                    <a:p>
                      <a:pPr algn="ctr" fontAlgn="ctr"/>
                      <a:r>
                        <a:rPr b="1" i="0" lang="fr-FR" strike="noStrike" sz="1100" u="none">
                          <a:solidFill>
                            <a:srgbClr val="FFFFFF"/>
                          </a:solidFill>
                          <a:effectLst/>
                          <a:latin charset="0" panose="020F0502020204030204" pitchFamily="34" typeface="Calibri"/>
                        </a:rPr>
                        <a:t>Tableau des offres de vente  </a:t>
                      </a:r>
                      <a:r>
                        <a:rPr b="1" i="0" lang="ar-MA" strike="noStrike" sz="1100" u="none">
                          <a:solidFill>
                            <a:srgbClr val="FFFFFF"/>
                          </a:solidFill>
                          <a:effectLst/>
                          <a:latin charset="0" panose="020F0502020204030204" pitchFamily="34" typeface="Calibri"/>
                        </a:rPr>
                        <a:t>جدول مقترحات البيوعات</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08831776"/>
                  </a:ext>
                </a:extLst>
              </a:tr>
              <a:tr h="185025">
                <a:tc>
                  <a:txBody>
                    <a:bodyPr/>
                    <a:lstStyle/>
                    <a:p>
                      <a:pPr algn="ctr" fontAlgn="ctr"/>
                      <a:r>
                        <a:rPr b="1" i="0" lang="fr-FR" strike="noStrike" sz="1100" u="none">
                          <a:solidFill>
                            <a:srgbClr val="000000"/>
                          </a:solidFill>
                          <a:effectLst/>
                          <a:latin charset="0" panose="020F0502020204030204" pitchFamily="34" typeface="Calibri"/>
                        </a:rPr>
                        <a:t>N°</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Désignation</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Superficie (m²)</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Prix unitaire (dh/m²)</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Prix total (dh)</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Source</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4237744674"/>
                  </a:ext>
                </a:extLst>
              </a:tr>
              <a:tr h="185025">
                <a:tc>
                  <a:txBody>
                    <a:bodyPr/>
                    <a:lstStyle/>
                    <a:p>
                      <a:pPr algn="ctr" fontAlgn="ctr"/>
                      <a:r>
                        <a:rPr b="1" i="0" lang="fr-FR" strike="noStrike" sz="1100" u="none">
                          <a:solidFill>
                            <a:srgbClr val="FFFFFF"/>
                          </a:solidFill>
                          <a:effectLst/>
                          <a:latin charset="0" panose="020F0502020204030204" pitchFamily="34" typeface="Calibri"/>
                        </a:rPr>
                        <a:t>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12 000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840 000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049270367"/>
                  </a:ext>
                </a:extLst>
              </a:tr>
              <a:tr h="185025">
                <a:tc>
                  <a:txBody>
                    <a:bodyPr/>
                    <a:lstStyle/>
                    <a:p>
                      <a:pPr algn="ctr" fontAlgn="ctr"/>
                      <a:r>
                        <a:rPr b="1" i="0" lang="fr-FR" strike="noStrike" sz="1100" u="none">
                          <a:solidFill>
                            <a:srgbClr val="FFFFFF"/>
                          </a:solidFill>
                          <a:effectLst/>
                          <a:latin charset="0" panose="020F0502020204030204" pitchFamily="34" typeface="Calibri"/>
                        </a:rPr>
                        <a:t>2</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116</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11 552</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1 340 000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05 37 73 88 36</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764468507"/>
                  </a:ext>
                </a:extLst>
              </a:tr>
              <a:tr h="185025">
                <a:tc>
                  <a:txBody>
                    <a:bodyPr/>
                    <a:lstStyle/>
                    <a:p>
                      <a:pPr algn="ctr" fontAlgn="ctr"/>
                      <a:r>
                        <a:rPr b="1" i="0" lang="fr-FR" strike="noStrike" sz="1100" u="none">
                          <a:solidFill>
                            <a:srgbClr val="FFFFFF"/>
                          </a:solidFill>
                          <a:effectLst/>
                          <a:latin charset="0" panose="020F0502020204030204" pitchFamily="34" typeface="Calibri"/>
                        </a:rPr>
                        <a:t>3</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128</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9 000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1 152 000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06 18 22 75 81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064970530"/>
                  </a:ext>
                </a:extLst>
              </a:tr>
              <a:tr h="177382">
                <a:tc>
                  <a:txBody>
                    <a:bodyPr/>
                    <a:lstStyle/>
                    <a:p>
                      <a:pPr algn="ctr" fontAlgn="ctr"/>
                      <a:r>
                        <a:rPr b="1" i="0" lang="fr-FR" strike="noStrike" sz="1100" u="none">
                          <a:solidFill>
                            <a:srgbClr val="FFFFFF"/>
                          </a:solidFill>
                          <a:effectLst/>
                          <a:latin charset="0" panose="020F0502020204030204" pitchFamily="34" typeface="Calibri"/>
                        </a:rPr>
                        <a:t>4</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69</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8 986</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620 000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111796238"/>
                  </a:ext>
                </a:extLst>
              </a:tr>
              <a:tr h="177382">
                <a:tc>
                  <a:txBody>
                    <a:bodyPr/>
                    <a:lstStyle/>
                    <a:p>
                      <a:pPr algn="ctr" fontAlgn="ctr"/>
                      <a:r>
                        <a:rPr b="1" i="0" lang="fr-FR" strike="noStrike" sz="1100" u="none">
                          <a:solidFill>
                            <a:srgbClr val="FFFFFF"/>
                          </a:solidFill>
                          <a:effectLst/>
                          <a:latin charset="0" panose="020F0502020204030204" pitchFamily="34" typeface="Calibri"/>
                        </a:rPr>
                        <a:t>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10 400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780 000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7609264"/>
                  </a:ext>
                </a:extLst>
              </a:tr>
              <a:tr h="177382">
                <a:tc>
                  <a:txBody>
                    <a:bodyPr/>
                    <a:lstStyle/>
                    <a:p>
                      <a:pPr algn="ctr" fontAlgn="ctr"/>
                      <a:r>
                        <a:rPr b="1" i="0" lang="fr-FR" strike="noStrike" sz="1100" u="none">
                          <a:solidFill>
                            <a:srgbClr val="FFFFFF"/>
                          </a:solidFill>
                          <a:effectLst/>
                          <a:latin charset="0" panose="020F0502020204030204" pitchFamily="34" typeface="Calibri"/>
                        </a:rPr>
                        <a:t>6</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79</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10 127</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800 000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06 18 22 75 81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82030152"/>
                  </a:ext>
                </a:extLst>
              </a:tr>
              <a:tr h="177382">
                <a:tc>
                  <a:txBody>
                    <a:bodyPr/>
                    <a:lstStyle/>
                    <a:p>
                      <a:pPr algn="ctr" fontAlgn="ctr"/>
                      <a:r>
                        <a:rPr b="1" i="0" lang="fr-FR" strike="noStrike" sz="1100" u="none">
                          <a:solidFill>
                            <a:srgbClr val="FFFFFF"/>
                          </a:solidFill>
                          <a:effectLst/>
                          <a:latin charset="0" panose="020F0502020204030204" pitchFamily="34" typeface="Calibri"/>
                        </a:rPr>
                        <a:t>7</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10 988</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890 000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886512429"/>
                  </a:ext>
                </a:extLst>
              </a:tr>
              <a:tr h="177382">
                <a:tc>
                  <a:txBody>
                    <a:bodyPr/>
                    <a:lstStyle/>
                    <a:p>
                      <a:pPr algn="ctr" fontAlgn="ctr"/>
                      <a:r>
                        <a:rPr b="1" i="0" lang="fr-FR" strike="noStrike" sz="1100" u="none">
                          <a:solidFill>
                            <a:srgbClr val="FFFFFF"/>
                          </a:solidFill>
                          <a:effectLst/>
                          <a:latin charset="0" panose="020F0502020204030204" pitchFamily="34" typeface="Calibri"/>
                        </a:rPr>
                        <a:t>8</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115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9 565</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1 100 000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05 37 73 88 36</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923124140"/>
                  </a:ext>
                </a:extLst>
              </a:tr>
              <a:tr h="177382">
                <a:tc>
                  <a:txBody>
                    <a:bodyPr/>
                    <a:lstStyle/>
                    <a:p>
                      <a:pPr algn="ctr" fontAlgn="ctr"/>
                      <a:r>
                        <a:rPr b="1" i="0" lang="fr-FR" strike="noStrike" sz="1100" u="none">
                          <a:solidFill>
                            <a:srgbClr val="FFFFFF"/>
                          </a:solidFill>
                          <a:effectLst/>
                          <a:latin charset="0" panose="020F0502020204030204" pitchFamily="34" typeface="Calibri"/>
                        </a:rPr>
                        <a:t>9</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61905"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77</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9 221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710 000</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dirty="0" i="0" lang="fr-FR" strike="noStrike" sz="1100" u="none">
                          <a:solidFill>
                            <a:srgbClr val="000000"/>
                          </a:solidFill>
                          <a:effectLst/>
                          <a:latin charset="0" panose="020F0502020204030204" pitchFamily="34" typeface="Calibri"/>
                        </a:rPr>
                        <a:t>06 18 22 75 81</a:t>
                      </a:r>
                    </a:p>
                  </a:txBody>
                  <a:tcPr anchor="ctr" marB="0" marL="6878" marR="6878" marT="687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082158038"/>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650174939"/>
              </p:ext>
            </p:extLst>
          </p:nvPr>
        </p:nvGraphicFramePr>
        <p:xfrm>
          <a:off x="198884" y="2707368"/>
          <a:ext cx="3446141" cy="1454346"/>
        </p:xfrm>
        <a:graphic>
          <a:graphicData uri="http://schemas.openxmlformats.org/drawingml/2006/table">
            <a:tbl>
              <a:tblPr/>
              <a:tblGrid>
                <a:gridCol w="1612252">
                  <a:extLst>
                    <a:ext uri="{9D8B030D-6E8A-4147-A177-3AD203B41FA5}">
                      <a16:colId xmlns:a16="http://schemas.microsoft.com/office/drawing/2014/main" val="4078337973"/>
                    </a:ext>
                  </a:extLst>
                </a:gridCol>
                <a:gridCol w="704194">
                  <a:extLst>
                    <a:ext uri="{9D8B030D-6E8A-4147-A177-3AD203B41FA5}">
                      <a16:colId xmlns:a16="http://schemas.microsoft.com/office/drawing/2014/main" val="2778863664"/>
                    </a:ext>
                  </a:extLst>
                </a:gridCol>
                <a:gridCol w="1129695">
                  <a:extLst>
                    <a:ext uri="{9D8B030D-6E8A-4147-A177-3AD203B41FA5}">
                      <a16:colId xmlns:a16="http://schemas.microsoft.com/office/drawing/2014/main" val="27613654"/>
                    </a:ext>
                  </a:extLst>
                </a:gridCol>
              </a:tblGrid>
              <a:tr h="253934">
                <a:tc gridSpan="3">
                  <a:txBody>
                    <a:bodyPr/>
                    <a:lstStyle/>
                    <a:p>
                      <a:pPr algn="ctr" fontAlgn="ctr"/>
                      <a:r>
                        <a:rPr b="1" i="0" lang="fr-FR" strike="noStrike" sz="1200" u="none">
                          <a:solidFill>
                            <a:srgbClr val="FFFFFF"/>
                          </a:solidFill>
                          <a:effectLst/>
                          <a:latin charset="0" panose="020F0502020204030204" pitchFamily="34" typeface="Calibri"/>
                        </a:rPr>
                        <a:t>Tableau Min / Moyennes /Max</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336469956"/>
                  </a:ext>
                </a:extLst>
              </a:tr>
              <a:tr h="242391">
                <a:tc gridSpan="3">
                  <a:txBody>
                    <a:bodyPr/>
                    <a:lstStyle/>
                    <a:p>
                      <a:pPr algn="ctr" fontAlgn="ctr"/>
                      <a:r>
                        <a:rPr b="1" i="0" lang="fr-FR" strike="noStrike" sz="1200" u="none">
                          <a:solidFill>
                            <a:srgbClr val="FFFFFF"/>
                          </a:solidFill>
                          <a:effectLst/>
                          <a:latin charset="0" panose="020F0502020204030204" pitchFamily="34" typeface="Calibri"/>
                        </a:rPr>
                        <a:t> Appartement (dh/m²) </a:t>
                      </a:r>
                      <a:r>
                        <a:rPr b="1" i="0" lang="ar-MA" strike="noStrike" sz="1200" u="none">
                          <a:solidFill>
                            <a:srgbClr val="FFFFFF"/>
                          </a:solidFill>
                          <a:effectLst/>
                          <a:latin charset="0" panose="020F0502020204030204" pitchFamily="34" typeface="Calibri"/>
                        </a:rPr>
                        <a:t>شقة</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60068248"/>
                  </a:ext>
                </a:extLst>
              </a:tr>
              <a:tr h="242391">
                <a:tc>
                  <a:txBody>
                    <a:bodyPr/>
                    <a:lstStyle/>
                    <a:p>
                      <a:pPr algn="l" fontAlgn="ctr"/>
                      <a:r>
                        <a:rPr b="1" i="0" lang="fr-FR" strike="noStrike" sz="1200" u="none">
                          <a:solidFill>
                            <a:srgbClr val="000000"/>
                          </a:solidFill>
                          <a:effectLst/>
                          <a:latin charset="0" panose="020F0502020204030204" pitchFamily="34" typeface="Calibri"/>
                        </a:rPr>
                        <a:t>Offre minimale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8 986</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الأدنى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587291111"/>
                  </a:ext>
                </a:extLst>
              </a:tr>
              <a:tr h="242391">
                <a:tc>
                  <a:txBody>
                    <a:bodyPr/>
                    <a:lstStyle/>
                    <a:p>
                      <a:pPr algn="l" fontAlgn="ctr"/>
                      <a:r>
                        <a:rPr b="1" i="0" lang="fr-FR" strike="noStrike" sz="1200" u="none">
                          <a:solidFill>
                            <a:srgbClr val="000000"/>
                          </a:solidFill>
                          <a:effectLst/>
                          <a:latin charset="0" panose="020F0502020204030204" pitchFamily="34" typeface="Calibri"/>
                        </a:rPr>
                        <a:t>Moyenne arithmétique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10 204</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المتوسط 1</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069192886"/>
                  </a:ext>
                </a:extLst>
              </a:tr>
              <a:tr h="242391">
                <a:tc>
                  <a:txBody>
                    <a:bodyPr/>
                    <a:lstStyle/>
                    <a:p>
                      <a:pPr algn="l" fontAlgn="ctr"/>
                      <a:r>
                        <a:rPr b="1" i="0" lang="fr-FR" strike="noStrike" sz="1200" u="none">
                          <a:solidFill>
                            <a:srgbClr val="000000"/>
                          </a:solidFill>
                          <a:effectLst/>
                          <a:latin charset="0" panose="020F0502020204030204" pitchFamily="34" typeface="Calibri"/>
                        </a:rPr>
                        <a:t>Moyenne Pondérée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10 163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المتوسط 2</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960470565"/>
                  </a:ext>
                </a:extLst>
              </a:tr>
              <a:tr h="230848">
                <a:tc>
                  <a:txBody>
                    <a:bodyPr/>
                    <a:lstStyle/>
                    <a:p>
                      <a:pPr algn="l" fontAlgn="ctr"/>
                      <a:r>
                        <a:rPr b="1" i="0" lang="fr-FR" strike="noStrike" sz="1200" u="none">
                          <a:solidFill>
                            <a:srgbClr val="000000"/>
                          </a:solidFill>
                          <a:effectLst/>
                          <a:latin charset="0" panose="020F0502020204030204" pitchFamily="34" typeface="Calibri"/>
                        </a:rPr>
                        <a:t>Offre maximale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12 000</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dirty="0" i="0" lang="ar-MA" strike="noStrike" sz="1200" u="none">
                          <a:solidFill>
                            <a:srgbClr val="000000"/>
                          </a:solidFill>
                          <a:effectLst/>
                          <a:latin charset="0" panose="020F0502020204030204" pitchFamily="34" typeface="Calibri"/>
                        </a:rPr>
                        <a:t>العرض الأقصى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278032968"/>
                  </a:ext>
                </a:extLst>
              </a:tr>
            </a:tbl>
          </a:graphicData>
        </a:graphic>
      </p:graphicFrame>
      <p:graphicFrame>
        <p:nvGraphicFramePr>
          <p:cNvPr id="18" name="Graphique 17"/>
          <p:cNvGraphicFramePr>
            <a:graphicFrameLocks/>
          </p:cNvGraphicFramePr>
          <p:nvPr>
            <p:extLst>
              <p:ext uri="{D42A27DB-BD31-4B8C-83A1-F6EECF244321}">
                <p14:modId xmlns:p14="http://schemas.microsoft.com/office/powerpoint/2010/main" val="3370385788"/>
              </p:ext>
            </p:extLst>
          </p:nvPr>
        </p:nvGraphicFramePr>
        <p:xfrm>
          <a:off x="3789039" y="2583632"/>
          <a:ext cx="2880323" cy="1701820"/>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3709607482"/>
      </p:ext>
    </p:extLst>
  </p:cSld>
  <p:clrMapOvr>
    <a:masterClrMapping/>
  </p:clrMapOvr>
  <p:timing>
    <p:tnLst>
      <p:par>
        <p:cTn dur="indefinite" id="1" nodeType="tmRoot" restart="never"/>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p:cNvSpPr/>
          <p:nvPr/>
        </p:nvSpPr>
        <p:spPr>
          <a:xfrm>
            <a:off x="0" y="0"/>
            <a:ext cx="2621423" cy="400110"/>
          </a:xfrm>
          <a:prstGeom prst="rect">
            <a:avLst/>
          </a:prstGeom>
          <a:solidFill>
            <a:schemeClr val="tx2"/>
          </a:solidFill>
        </p:spPr>
        <p:txBody>
          <a:bodyPr wrap="none">
            <a:spAutoFit/>
          </a:bodyPr>
          <a:lstStyle/>
          <a:p>
            <a:r>
              <a:rPr b="1" dirty="0" lang="fr-FR" sz="2000">
                <a:solidFill>
                  <a:schemeClr val="bg1"/>
                </a:solidFill>
                <a:latin charset="0" panose="02020603050405020304" pitchFamily="18" typeface="Times New Roman"/>
                <a:cs charset="0" panose="02020603050405020304" pitchFamily="18" typeface="Times New Roman"/>
              </a:rPr>
              <a:t>Etude de marché </a:t>
            </a:r>
            <a:r>
              <a:rPr b="1" dirty="0" lang="fr-FR" sz="2000">
                <a:solidFill>
                  <a:schemeClr val="accent5">
                    <a:lumMod val="60000"/>
                    <a:lumOff val="40000"/>
                  </a:schemeClr>
                </a:solidFill>
                <a:latin charset="0" panose="02020603050405020304" pitchFamily="18" typeface="Times New Roman"/>
                <a:cs charset="0" panose="02020603050405020304" pitchFamily="18" typeface="Times New Roman"/>
              </a:rPr>
              <a:t>local</a:t>
            </a:r>
            <a:endParaRPr dirty="0" lang="fr-FR" sz="20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4" name="ZoneTexte 3"/>
          <p:cNvSpPr txBox="1"/>
          <p:nvPr/>
        </p:nvSpPr>
        <p:spPr>
          <a:xfrm>
            <a:off x="2621423" y="2"/>
            <a:ext cx="4239961" cy="391733"/>
          </a:xfrm>
          <a:prstGeom prst="rect">
            <a:avLst/>
          </a:prstGeom>
          <a:solidFill>
            <a:schemeClr val="bg1">
              <a:lumMod val="95000"/>
            </a:schemeClr>
          </a:solidFill>
        </p:spPr>
        <p:txBody>
          <a:bodyPr anchor="ctr" anchorCtr="0" lIns="130000" rtlCol="0" wrap="square">
            <a:noAutofit/>
          </a:bodyPr>
          <a:lstStyle/>
          <a:p>
            <a:r>
              <a:rPr b="1" dirty="0" lang="fr-FR" sz="1600">
                <a:solidFill>
                  <a:schemeClr val="tx2"/>
                </a:solidFill>
                <a:latin charset="0" panose="02020603050405020304" pitchFamily="18" typeface="Times New Roman"/>
                <a:cs charset="0" panose="02020603050405020304" pitchFamily="18" typeface="Times New Roman"/>
              </a:rPr>
              <a:t>Offres de location </a:t>
            </a:r>
          </a:p>
        </p:txBody>
      </p:sp>
      <p:sp>
        <p:nvSpPr>
          <p:cNvPr id="14" name="ZoneTexte 13"/>
          <p:cNvSpPr txBox="1"/>
          <p:nvPr/>
        </p:nvSpPr>
        <p:spPr>
          <a:xfrm>
            <a:off x="0" y="9278401"/>
            <a:ext cx="6857999" cy="283111"/>
          </a:xfrm>
          <a:prstGeom prst="rect">
            <a:avLst/>
          </a:prstGeom>
          <a:solidFill>
            <a:srgbClr val="F2F2F2">
              <a:alpha val="80000"/>
            </a:srgbClr>
          </a:solidFill>
        </p:spPr>
        <p:txBody>
          <a:bodyPr anchor="ctr" anchorCtr="0" lIns="130000" rtlCol="0" wrap="square">
            <a:noAutofit/>
          </a:bodyPr>
          <a:lstStyle>
            <a:defPPr>
              <a:defRPr lang="fr-FR"/>
            </a:defPPr>
            <a:lvl1pPr>
              <a:defRPr b="1" sz="1000">
                <a:solidFill>
                  <a:schemeClr val="tx2"/>
                </a:solidFill>
              </a:defRPr>
            </a:lvl1pPr>
          </a:lstStyle>
          <a:p>
            <a:pPr algn="ctr"/>
            <a:r>
              <a:rPr dirty="0" lang="fr-FR">
                <a:solidFill>
                  <a:schemeClr val="accent2"/>
                </a:solidFill>
                <a:latin charset="0" panose="02020603050405020304" pitchFamily="18" typeface="Times New Roman"/>
                <a:cs charset="0" panose="02020603050405020304" pitchFamily="18" typeface="Times New Roman"/>
              </a:rPr>
              <a:t>Situation des offres de location</a:t>
            </a:r>
          </a:p>
        </p:txBody>
      </p:sp>
      <p:sp>
        <p:nvSpPr>
          <p:cNvPr id="23" name="Espace réservé du numéro de diapositive 1"/>
          <p:cNvSpPr>
            <a:spLocks noGrp="1"/>
          </p:cNvSpPr>
          <p:nvPr>
            <p:ph idx="12" sz="quarter" type="sldNum"/>
          </p:nvPr>
        </p:nvSpPr>
        <p:spPr>
          <a:xfrm>
            <a:off x="5285184" y="9466157"/>
            <a:ext cx="1600200" cy="527403"/>
          </a:xfrm>
        </p:spPr>
        <p:txBody>
          <a:bodyPr/>
          <a:lstStyle/>
          <a:p>
            <a:r>
              <a:rPr dirty="0" lang="fr-BE" smtClean="0" sz="1000"/>
              <a:t>15/26</a:t>
            </a:r>
            <a:endParaRPr dirty="0" lang="fr-BE" sz="1000"/>
          </a:p>
        </p:txBody>
      </p:sp>
      <p:sp>
        <p:nvSpPr>
          <p:cNvPr id="11"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2" name="Image 1"/>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0" y="4351789"/>
            <a:ext cx="6858000" cy="4849683"/>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768920600"/>
              </p:ext>
            </p:extLst>
          </p:nvPr>
        </p:nvGraphicFramePr>
        <p:xfrm>
          <a:off x="116632" y="495266"/>
          <a:ext cx="6624735" cy="2009465"/>
        </p:xfrm>
        <a:graphic>
          <a:graphicData uri="http://schemas.openxmlformats.org/drawingml/2006/table">
            <a:tbl>
              <a:tblPr/>
              <a:tblGrid>
                <a:gridCol w="360578">
                  <a:extLst>
                    <a:ext uri="{9D8B030D-6E8A-4147-A177-3AD203B41FA5}">
                      <a16:colId xmlns:a16="http://schemas.microsoft.com/office/drawing/2014/main" val="3777917986"/>
                    </a:ext>
                  </a:extLst>
                </a:gridCol>
                <a:gridCol w="1194856">
                  <a:extLst>
                    <a:ext uri="{9D8B030D-6E8A-4147-A177-3AD203B41FA5}">
                      <a16:colId xmlns:a16="http://schemas.microsoft.com/office/drawing/2014/main" val="840982452"/>
                    </a:ext>
                  </a:extLst>
                </a:gridCol>
                <a:gridCol w="1194856">
                  <a:extLst>
                    <a:ext uri="{9D8B030D-6E8A-4147-A177-3AD203B41FA5}">
                      <a16:colId xmlns:a16="http://schemas.microsoft.com/office/drawing/2014/main" val="1380890231"/>
                    </a:ext>
                  </a:extLst>
                </a:gridCol>
                <a:gridCol w="1484733">
                  <a:extLst>
                    <a:ext uri="{9D8B030D-6E8A-4147-A177-3AD203B41FA5}">
                      <a16:colId xmlns:a16="http://schemas.microsoft.com/office/drawing/2014/main" val="2435322226"/>
                    </a:ext>
                  </a:extLst>
                </a:gridCol>
                <a:gridCol w="1194856">
                  <a:extLst>
                    <a:ext uri="{9D8B030D-6E8A-4147-A177-3AD203B41FA5}">
                      <a16:colId xmlns:a16="http://schemas.microsoft.com/office/drawing/2014/main" val="2150437825"/>
                    </a:ext>
                  </a:extLst>
                </a:gridCol>
                <a:gridCol w="1194856">
                  <a:extLst>
                    <a:ext uri="{9D8B030D-6E8A-4147-A177-3AD203B41FA5}">
                      <a16:colId xmlns:a16="http://schemas.microsoft.com/office/drawing/2014/main" val="2121897971"/>
                    </a:ext>
                  </a:extLst>
                </a:gridCol>
              </a:tblGrid>
              <a:tr h="248409">
                <a:tc gridSpan="6">
                  <a:txBody>
                    <a:bodyPr/>
                    <a:lstStyle/>
                    <a:p>
                      <a:pPr algn="ctr" fontAlgn="ctr"/>
                      <a:r>
                        <a:rPr b="1" i="0" lang="fr-FR" strike="noStrike" sz="1100" u="none">
                          <a:solidFill>
                            <a:srgbClr val="FFFFFF"/>
                          </a:solidFill>
                          <a:effectLst/>
                          <a:latin charset="0" panose="020F0502020204030204" pitchFamily="34" typeface="Calibri"/>
                        </a:rPr>
                        <a:t>Tableau des offres de location  </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96283351"/>
                  </a:ext>
                </a:extLst>
              </a:tr>
              <a:tr h="372224">
                <a:tc>
                  <a:txBody>
                    <a:bodyPr/>
                    <a:lstStyle/>
                    <a:p>
                      <a:pPr algn="ctr" fontAlgn="ctr"/>
                      <a:r>
                        <a:rPr b="1" i="0" lang="fr-FR" strike="noStrike" sz="1100" u="none">
                          <a:solidFill>
                            <a:srgbClr val="000000"/>
                          </a:solidFill>
                          <a:effectLst/>
                          <a:latin charset="0" panose="020F0502020204030204" pitchFamily="34" typeface="Calibri"/>
                        </a:rPr>
                        <a:t>N°</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Désignation</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Superficie (m²)</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Prix unitaire (dh/m²/jour)</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Prix total (dh/jour)</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1100" u="none">
                          <a:solidFill>
                            <a:srgbClr val="000000"/>
                          </a:solidFill>
                          <a:effectLst/>
                          <a:latin charset="0" panose="020F0502020204030204" pitchFamily="34" typeface="Calibri"/>
                        </a:rPr>
                        <a:t>Source</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4180355433"/>
                  </a:ext>
                </a:extLst>
              </a:tr>
              <a:tr h="237117">
                <a:tc>
                  <a:txBody>
                    <a:bodyPr/>
                    <a:lstStyle/>
                    <a:p>
                      <a:pPr algn="ctr" fontAlgn="ctr"/>
                      <a:r>
                        <a:rPr b="1" i="0" lang="fr-FR" strike="noStrike" sz="1100" u="none">
                          <a:solidFill>
                            <a:srgbClr val="FFFFFF"/>
                          </a:solidFill>
                          <a:effectLst/>
                          <a:latin charset="0" panose="020F0502020204030204" pitchFamily="34" typeface="Calibri"/>
                        </a:rPr>
                        <a:t>1</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80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63</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5 000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909015612"/>
                  </a:ext>
                </a:extLst>
              </a:tr>
              <a:tr h="237117">
                <a:tc>
                  <a:txBody>
                    <a:bodyPr/>
                    <a:lstStyle/>
                    <a:p>
                      <a:pPr algn="ctr" fontAlgn="ctr"/>
                      <a:r>
                        <a:rPr b="1" i="0" lang="fr-FR" strike="noStrike" sz="1100" u="none">
                          <a:solidFill>
                            <a:srgbClr val="FFFFFF"/>
                          </a:solidFill>
                          <a:effectLst/>
                          <a:latin charset="0" panose="020F0502020204030204" pitchFamily="34" typeface="Calibri"/>
                        </a:rPr>
                        <a:t>2</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70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61</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4 300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05 37 73 88 36</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298696800"/>
                  </a:ext>
                </a:extLst>
              </a:tr>
              <a:tr h="237117">
                <a:tc>
                  <a:txBody>
                    <a:bodyPr/>
                    <a:lstStyle/>
                    <a:p>
                      <a:pPr algn="ctr" fontAlgn="ctr"/>
                      <a:r>
                        <a:rPr b="1" i="0" lang="fr-FR" strike="noStrike" sz="1100" u="none">
                          <a:solidFill>
                            <a:srgbClr val="FFFFFF"/>
                          </a:solidFill>
                          <a:effectLst/>
                          <a:latin charset="0" panose="020F0502020204030204" pitchFamily="34" typeface="Calibri"/>
                        </a:rPr>
                        <a:t>3</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56</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54</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3 000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05 37 73 88 36</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507429470"/>
                  </a:ext>
                </a:extLst>
              </a:tr>
              <a:tr h="225827">
                <a:tc>
                  <a:txBody>
                    <a:bodyPr/>
                    <a:lstStyle/>
                    <a:p>
                      <a:pPr algn="ctr" fontAlgn="ctr"/>
                      <a:r>
                        <a:rPr b="1" i="0" lang="fr-FR" strike="noStrike" sz="1100" u="none">
                          <a:solidFill>
                            <a:srgbClr val="FFFFFF"/>
                          </a:solidFill>
                          <a:effectLst/>
                          <a:latin charset="0" panose="020F0502020204030204" pitchFamily="34" typeface="Calibri"/>
                        </a:rPr>
                        <a:t>4</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114</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53</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6 000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06 18 22 75 81</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936394374"/>
                  </a:ext>
                </a:extLst>
              </a:tr>
              <a:tr h="225827">
                <a:tc>
                  <a:txBody>
                    <a:bodyPr/>
                    <a:lstStyle/>
                    <a:p>
                      <a:pPr algn="ctr" fontAlgn="ctr"/>
                      <a:r>
                        <a:rPr b="1" i="0" lang="fr-FR" strike="noStrike" sz="1100" u="none">
                          <a:solidFill>
                            <a:srgbClr val="FFFFFF"/>
                          </a:solidFill>
                          <a:effectLst/>
                          <a:latin charset="0" panose="020F0502020204030204" pitchFamily="34" typeface="Calibri"/>
                        </a:rPr>
                        <a:t>5</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62</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48</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3 000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07 03 11 69 35</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35539705"/>
                  </a:ext>
                </a:extLst>
              </a:tr>
              <a:tr h="225827">
                <a:tc>
                  <a:txBody>
                    <a:bodyPr/>
                    <a:lstStyle/>
                    <a:p>
                      <a:pPr algn="ctr" fontAlgn="ctr"/>
                      <a:r>
                        <a:rPr b="1" i="0" lang="fr-FR" strike="noStrike" sz="1100" u="none">
                          <a:solidFill>
                            <a:srgbClr val="FFFFFF"/>
                          </a:solidFill>
                          <a:effectLst/>
                          <a:latin charset="0" panose="020F0502020204030204" pitchFamily="34" typeface="Calibri"/>
                        </a:rPr>
                        <a:t>6</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l" fontAlgn="ctr"/>
                      <a:r>
                        <a:rPr b="0" i="0" lang="fr-FR" strike="noStrike" sz="1100" u="none">
                          <a:solidFill>
                            <a:srgbClr val="000000"/>
                          </a:solidFill>
                          <a:effectLst/>
                          <a:latin charset="0" panose="020F0502020204030204" pitchFamily="34" typeface="Calibri"/>
                        </a:rPr>
                        <a:t>Appartement</a:t>
                      </a:r>
                    </a:p>
                  </a:txBody>
                  <a:tcPr anchor="ctr" marB="0" marL="59179"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120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42</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1100" u="none">
                          <a:solidFill>
                            <a:srgbClr val="000000"/>
                          </a:solidFill>
                          <a:effectLst/>
                          <a:latin charset="0" panose="020F0502020204030204" pitchFamily="34" typeface="Calibri"/>
                        </a:rPr>
                        <a:t>5 000</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dirty="0" i="0" lang="fr-FR" strike="noStrike" sz="1100" u="none">
                          <a:solidFill>
                            <a:srgbClr val="000000"/>
                          </a:solidFill>
                          <a:effectLst/>
                          <a:latin charset="0" panose="020F0502020204030204" pitchFamily="34" typeface="Calibri"/>
                        </a:rPr>
                        <a:t>06 18 22 75 81</a:t>
                      </a:r>
                    </a:p>
                  </a:txBody>
                  <a:tcPr anchor="ctr" marB="0" marL="6575" marR="6575" marT="657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366676541"/>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1205918860"/>
              </p:ext>
            </p:extLst>
          </p:nvPr>
        </p:nvGraphicFramePr>
        <p:xfrm>
          <a:off x="116632" y="2608262"/>
          <a:ext cx="3600400" cy="1666598"/>
        </p:xfrm>
        <a:graphic>
          <a:graphicData uri="http://schemas.openxmlformats.org/drawingml/2006/table">
            <a:tbl>
              <a:tblPr/>
              <a:tblGrid>
                <a:gridCol w="1806302">
                  <a:extLst>
                    <a:ext uri="{9D8B030D-6E8A-4147-A177-3AD203B41FA5}">
                      <a16:colId xmlns:a16="http://schemas.microsoft.com/office/drawing/2014/main" val="4126274028"/>
                    </a:ext>
                  </a:extLst>
                </a:gridCol>
                <a:gridCol w="585828">
                  <a:extLst>
                    <a:ext uri="{9D8B030D-6E8A-4147-A177-3AD203B41FA5}">
                      <a16:colId xmlns:a16="http://schemas.microsoft.com/office/drawing/2014/main" val="2899062630"/>
                    </a:ext>
                  </a:extLst>
                </a:gridCol>
                <a:gridCol w="1208270">
                  <a:extLst>
                    <a:ext uri="{9D8B030D-6E8A-4147-A177-3AD203B41FA5}">
                      <a16:colId xmlns:a16="http://schemas.microsoft.com/office/drawing/2014/main" val="3031703216"/>
                    </a:ext>
                  </a:extLst>
                </a:gridCol>
              </a:tblGrid>
              <a:tr h="290994">
                <a:tc gridSpan="3">
                  <a:txBody>
                    <a:bodyPr/>
                    <a:lstStyle/>
                    <a:p>
                      <a:pPr algn="ctr" fontAlgn="ctr"/>
                      <a:r>
                        <a:rPr b="1" i="0" lang="fr-FR" strike="noStrike" sz="1200" u="none">
                          <a:solidFill>
                            <a:srgbClr val="FFFFFF"/>
                          </a:solidFill>
                          <a:effectLst/>
                          <a:latin charset="0" panose="020F0502020204030204" pitchFamily="34" typeface="Calibri"/>
                        </a:rPr>
                        <a:t>Tableau Min / Moyennes /Max</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243968515"/>
                  </a:ext>
                </a:extLst>
              </a:tr>
              <a:tr h="277766">
                <a:tc gridSpan="3">
                  <a:txBody>
                    <a:bodyPr/>
                    <a:lstStyle/>
                    <a:p>
                      <a:pPr algn="ctr" fontAlgn="ctr"/>
                      <a:r>
                        <a:rPr b="1" i="0" lang="fr-FR" strike="noStrike" sz="1200" u="none">
                          <a:solidFill>
                            <a:srgbClr val="FFFFFF"/>
                          </a:solidFill>
                          <a:effectLst/>
                          <a:latin charset="0" panose="020F0502020204030204" pitchFamily="34" typeface="Calibri"/>
                        </a:rPr>
                        <a:t> Appartement (dh/m²/jour)  </a:t>
                      </a:r>
                      <a:r>
                        <a:rPr b="1" i="0" lang="ar-MA" strike="noStrike" sz="1200" u="none">
                          <a:solidFill>
                            <a:srgbClr val="FFFFFF"/>
                          </a:solidFill>
                          <a:effectLst/>
                          <a:latin charset="0" panose="020F0502020204030204" pitchFamily="34" typeface="Calibri"/>
                        </a:rPr>
                        <a:t>شقة</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763327050"/>
                  </a:ext>
                </a:extLst>
              </a:tr>
              <a:tr h="277766">
                <a:tc>
                  <a:txBody>
                    <a:bodyPr/>
                    <a:lstStyle/>
                    <a:p>
                      <a:pPr algn="l" fontAlgn="ctr"/>
                      <a:r>
                        <a:rPr b="1" i="0" lang="fr-FR" strike="noStrike" sz="1200" u="none">
                          <a:solidFill>
                            <a:srgbClr val="000000"/>
                          </a:solidFill>
                          <a:effectLst/>
                          <a:latin charset="0" panose="020F0502020204030204" pitchFamily="34" typeface="Calibri"/>
                        </a:rPr>
                        <a:t>Offre minimale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42</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الأدنى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4292194842"/>
                  </a:ext>
                </a:extLst>
              </a:tr>
              <a:tr h="277766">
                <a:tc>
                  <a:txBody>
                    <a:bodyPr/>
                    <a:lstStyle/>
                    <a:p>
                      <a:pPr algn="l" fontAlgn="ctr"/>
                      <a:r>
                        <a:rPr b="1" i="0" lang="fr-FR" strike="noStrike" sz="1200" u="none">
                          <a:solidFill>
                            <a:srgbClr val="000000"/>
                          </a:solidFill>
                          <a:effectLst/>
                          <a:latin charset="0" panose="020F0502020204030204" pitchFamily="34" typeface="Calibri"/>
                        </a:rPr>
                        <a:t>Moyenne arithmétique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53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المتوسط 1</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956743058"/>
                  </a:ext>
                </a:extLst>
              </a:tr>
              <a:tr h="277766">
                <a:tc>
                  <a:txBody>
                    <a:bodyPr/>
                    <a:lstStyle/>
                    <a:p>
                      <a:pPr algn="l" fontAlgn="ctr"/>
                      <a:r>
                        <a:rPr b="1" i="0" lang="fr-FR" strike="noStrike" sz="1200" u="none">
                          <a:solidFill>
                            <a:srgbClr val="000000"/>
                          </a:solidFill>
                          <a:effectLst/>
                          <a:latin charset="0" panose="020F0502020204030204" pitchFamily="34" typeface="Calibri"/>
                        </a:rPr>
                        <a:t>Moyenne Pondérée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52</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العرض المتوسط 2</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852668802"/>
                  </a:ext>
                </a:extLst>
              </a:tr>
              <a:tr h="264540">
                <a:tc>
                  <a:txBody>
                    <a:bodyPr/>
                    <a:lstStyle/>
                    <a:p>
                      <a:pPr algn="l" fontAlgn="ctr"/>
                      <a:r>
                        <a:rPr b="1" i="0" lang="fr-FR" strike="noStrike" sz="1200" u="none">
                          <a:solidFill>
                            <a:srgbClr val="000000"/>
                          </a:solidFill>
                          <a:effectLst/>
                          <a:latin charset="0" panose="020F0502020204030204" pitchFamily="34" typeface="Calibri"/>
                        </a:rPr>
                        <a:t>Offre maximale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63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dirty="0" i="0" lang="ar-MA" strike="noStrike" sz="1200" u="none">
                          <a:solidFill>
                            <a:srgbClr val="000000"/>
                          </a:solidFill>
                          <a:effectLst/>
                          <a:latin charset="0" panose="020F0502020204030204" pitchFamily="34" typeface="Calibri"/>
                        </a:rPr>
                        <a:t>العرض الأقصى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3618793178"/>
                  </a:ext>
                </a:extLst>
              </a:tr>
            </a:tbl>
          </a:graphicData>
        </a:graphic>
      </p:graphicFrame>
      <p:graphicFrame>
        <p:nvGraphicFramePr>
          <p:cNvPr id="16" name="Graphique 15"/>
          <p:cNvGraphicFramePr>
            <a:graphicFrameLocks/>
          </p:cNvGraphicFramePr>
          <p:nvPr>
            <p:extLst>
              <p:ext uri="{D42A27DB-BD31-4B8C-83A1-F6EECF244321}">
                <p14:modId xmlns:p14="http://schemas.microsoft.com/office/powerpoint/2010/main" val="2049751228"/>
              </p:ext>
            </p:extLst>
          </p:nvPr>
        </p:nvGraphicFramePr>
        <p:xfrm>
          <a:off x="3717032" y="2504732"/>
          <a:ext cx="3140967" cy="1847057"/>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3396310611"/>
      </p:ext>
    </p:extLst>
  </p:cSld>
  <p:clrMapOvr>
    <a:masterClrMapping/>
  </p:clrMapOvr>
  <p:timing>
    <p:tnLst>
      <p:par>
        <p:cTn dur="indefinite" id="1" nodeType="tmRoot" restart="never"/>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7"/>
          <p:cNvSpPr/>
          <p:nvPr/>
        </p:nvSpPr>
        <p:spPr>
          <a:xfrm>
            <a:off x="0" y="0"/>
            <a:ext cx="3284984" cy="400110"/>
          </a:xfrm>
          <a:prstGeom prst="rect">
            <a:avLst/>
          </a:prstGeom>
          <a:solidFill>
            <a:schemeClr val="tx2"/>
          </a:solidFill>
        </p:spPr>
        <p:txBody>
          <a:bodyPr wrap="square">
            <a:spAutoFit/>
          </a:bodyPr>
          <a:lstStyle/>
          <a:p>
            <a:r>
              <a:rPr b="1" dirty="0" lang="fr-FR" sz="2000">
                <a:solidFill>
                  <a:schemeClr val="bg1"/>
                </a:solidFill>
                <a:latin charset="0" panose="02020603050405020304" pitchFamily="18" typeface="Times New Roman"/>
                <a:cs charset="0" panose="02020603050405020304" pitchFamily="18" typeface="Times New Roman"/>
              </a:rPr>
              <a:t>Etude de marché </a:t>
            </a:r>
            <a:r>
              <a:rPr b="1" dirty="0" lang="fr-FR" sz="2000">
                <a:solidFill>
                  <a:schemeClr val="accent5">
                    <a:lumMod val="60000"/>
                    <a:lumOff val="40000"/>
                  </a:schemeClr>
                </a:solidFill>
                <a:latin charset="0" panose="02020603050405020304" pitchFamily="18" typeface="Times New Roman"/>
                <a:cs charset="0" panose="02020603050405020304" pitchFamily="18" typeface="Times New Roman"/>
              </a:rPr>
              <a:t>local</a:t>
            </a:r>
            <a:endParaRPr dirty="0" lang="fr-FR" sz="20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9" name="ZoneTexte 8"/>
          <p:cNvSpPr txBox="1"/>
          <p:nvPr/>
        </p:nvSpPr>
        <p:spPr>
          <a:xfrm>
            <a:off x="3284984" y="3"/>
            <a:ext cx="3576400" cy="400108"/>
          </a:xfrm>
          <a:prstGeom prst="rect">
            <a:avLst/>
          </a:prstGeom>
          <a:solidFill>
            <a:schemeClr val="bg1">
              <a:lumMod val="95000"/>
            </a:schemeClr>
          </a:solidFill>
        </p:spPr>
        <p:txBody>
          <a:bodyPr anchor="ctr" anchorCtr="0" lIns="130000" rtlCol="0" wrap="square">
            <a:noAutofit/>
          </a:bodyPr>
          <a:lstStyle/>
          <a:p>
            <a:r>
              <a:rPr b="1" dirty="0" lang="fr-FR" smtClean="0" sz="1600">
                <a:solidFill>
                  <a:schemeClr val="tx2"/>
                </a:solidFill>
                <a:latin charset="0" panose="02020603050405020304" pitchFamily="18" typeface="Times New Roman"/>
                <a:cs charset="0" panose="02020603050405020304" pitchFamily="18" typeface="Times New Roman"/>
              </a:rPr>
              <a:t>Contrats de Vente </a:t>
            </a:r>
            <a:endParaRPr b="1" dirty="0" lang="fr-FR" sz="1600">
              <a:solidFill>
                <a:schemeClr val="tx2"/>
              </a:solidFill>
              <a:latin charset="0" panose="02020603050405020304" pitchFamily="18" typeface="Times New Roman"/>
              <a:cs charset="0" panose="02020603050405020304" pitchFamily="18" typeface="Times New Roman"/>
            </a:endParaRPr>
          </a:p>
        </p:txBody>
      </p:sp>
      <p:sp>
        <p:nvSpPr>
          <p:cNvPr id="15" name="ZoneTexte 14"/>
          <p:cNvSpPr txBox="1"/>
          <p:nvPr/>
        </p:nvSpPr>
        <p:spPr>
          <a:xfrm>
            <a:off x="0" y="9296827"/>
            <a:ext cx="6858000" cy="264685"/>
          </a:xfrm>
          <a:prstGeom prst="rect">
            <a:avLst/>
          </a:prstGeom>
          <a:solidFill>
            <a:srgbClr val="F2F2F2">
              <a:alpha val="80000"/>
            </a:srgbClr>
          </a:solidFill>
        </p:spPr>
        <p:txBody>
          <a:bodyPr anchor="ctr" anchorCtr="0" lIns="130000" rtlCol="0" wrap="square">
            <a:noAutofit/>
          </a:bodyPr>
          <a:lstStyle>
            <a:defPPr>
              <a:defRPr lang="fr-FR"/>
            </a:defPPr>
            <a:lvl1pPr>
              <a:defRPr b="1" sz="1000">
                <a:solidFill>
                  <a:schemeClr val="tx2"/>
                </a:solidFill>
              </a:defRPr>
            </a:lvl1pPr>
          </a:lstStyle>
          <a:p>
            <a:pPr algn="ctr"/>
            <a:r>
              <a:rPr dirty="0" lang="fr-FR">
                <a:solidFill>
                  <a:schemeClr val="accent2"/>
                </a:solidFill>
                <a:latin charset="0" panose="02020603050405020304" pitchFamily="18" typeface="Times New Roman"/>
                <a:cs charset="0" panose="02020603050405020304" pitchFamily="18" typeface="Times New Roman"/>
              </a:rPr>
              <a:t>Situation des </a:t>
            </a:r>
            <a:r>
              <a:rPr dirty="0" lang="fr-FR" smtClean="0">
                <a:solidFill>
                  <a:schemeClr val="accent2"/>
                </a:solidFill>
                <a:latin charset="0" panose="02020603050405020304" pitchFamily="18" typeface="Times New Roman"/>
                <a:cs charset="0" panose="02020603050405020304" pitchFamily="18" typeface="Times New Roman"/>
              </a:rPr>
              <a:t>contrats de vente</a:t>
            </a:r>
            <a:endParaRPr dirty="0" lang="fr-FR">
              <a:solidFill>
                <a:schemeClr val="accent2"/>
              </a:solidFill>
              <a:latin charset="0" panose="02020603050405020304" pitchFamily="18" typeface="Times New Roman"/>
              <a:cs charset="0" panose="02020603050405020304" pitchFamily="18" typeface="Times New Roman"/>
            </a:endParaRPr>
          </a:p>
        </p:txBody>
      </p:sp>
      <p:sp>
        <p:nvSpPr>
          <p:cNvPr id="16" name="Espace réservé du numéro de diapositive 1"/>
          <p:cNvSpPr>
            <a:spLocks noGrp="1"/>
          </p:cNvSpPr>
          <p:nvPr>
            <p:ph idx="12" sz="quarter" type="sldNum"/>
          </p:nvPr>
        </p:nvSpPr>
        <p:spPr>
          <a:xfrm>
            <a:off x="5285184" y="9466157"/>
            <a:ext cx="1600200" cy="527403"/>
          </a:xfrm>
        </p:spPr>
        <p:txBody>
          <a:bodyPr/>
          <a:lstStyle/>
          <a:p>
            <a:r>
              <a:rPr dirty="0" lang="fr-BE" smtClean="0" sz="1000"/>
              <a:t>16/26</a:t>
            </a:r>
            <a:endParaRPr dirty="0" lang="fr-BE" sz="1000"/>
          </a:p>
        </p:txBody>
      </p:sp>
      <p:sp>
        <p:nvSpPr>
          <p:cNvPr id="13"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3" name="Image 2"/>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876968" y="5529065"/>
            <a:ext cx="5208316" cy="3683098"/>
          </a:xfrm>
          <a:prstGeom prst="rect">
            <a:avLst/>
          </a:prstGeom>
          <a:ln>
            <a:solidFill>
              <a:schemeClr val="tx1"/>
            </a:solidFill>
          </a:ln>
        </p:spPr>
      </p:pic>
      <p:graphicFrame>
        <p:nvGraphicFramePr>
          <p:cNvPr id="4" name="Tableau 3"/>
          <p:cNvGraphicFramePr>
            <a:graphicFrameLocks noGrp="1"/>
          </p:cNvGraphicFramePr>
          <p:nvPr>
            <p:extLst>
              <p:ext uri="{D42A27DB-BD31-4B8C-83A1-F6EECF244321}">
                <p14:modId xmlns:p14="http://schemas.microsoft.com/office/powerpoint/2010/main" val="3250016527"/>
              </p:ext>
            </p:extLst>
          </p:nvPr>
        </p:nvGraphicFramePr>
        <p:xfrm>
          <a:off x="116633" y="428490"/>
          <a:ext cx="6624734" cy="3491251"/>
        </p:xfrm>
        <a:graphic>
          <a:graphicData uri="http://schemas.openxmlformats.org/drawingml/2006/table">
            <a:tbl>
              <a:tblPr/>
              <a:tblGrid>
                <a:gridCol w="709582">
                  <a:extLst>
                    <a:ext uri="{9D8B030D-6E8A-4147-A177-3AD203B41FA5}">
                      <a16:colId xmlns:a16="http://schemas.microsoft.com/office/drawing/2014/main" val="4173739025"/>
                    </a:ext>
                  </a:extLst>
                </a:gridCol>
                <a:gridCol w="717466">
                  <a:extLst>
                    <a:ext uri="{9D8B030D-6E8A-4147-A177-3AD203B41FA5}">
                      <a16:colId xmlns:a16="http://schemas.microsoft.com/office/drawing/2014/main" val="3595153137"/>
                    </a:ext>
                  </a:extLst>
                </a:gridCol>
                <a:gridCol w="798279">
                  <a:extLst>
                    <a:ext uri="{9D8B030D-6E8A-4147-A177-3AD203B41FA5}">
                      <a16:colId xmlns:a16="http://schemas.microsoft.com/office/drawing/2014/main" val="1499478018"/>
                    </a:ext>
                  </a:extLst>
                </a:gridCol>
                <a:gridCol w="867267">
                  <a:extLst>
                    <a:ext uri="{9D8B030D-6E8A-4147-A177-3AD203B41FA5}">
                      <a16:colId xmlns:a16="http://schemas.microsoft.com/office/drawing/2014/main" val="2328027845"/>
                    </a:ext>
                  </a:extLst>
                </a:gridCol>
                <a:gridCol w="1190520">
                  <a:extLst>
                    <a:ext uri="{9D8B030D-6E8A-4147-A177-3AD203B41FA5}">
                      <a16:colId xmlns:a16="http://schemas.microsoft.com/office/drawing/2014/main" val="2954454824"/>
                    </a:ext>
                  </a:extLst>
                </a:gridCol>
                <a:gridCol w="1371859">
                  <a:extLst>
                    <a:ext uri="{9D8B030D-6E8A-4147-A177-3AD203B41FA5}">
                      <a16:colId xmlns:a16="http://schemas.microsoft.com/office/drawing/2014/main" val="1523036430"/>
                    </a:ext>
                  </a:extLst>
                </a:gridCol>
                <a:gridCol w="969761">
                  <a:extLst>
                    <a:ext uri="{9D8B030D-6E8A-4147-A177-3AD203B41FA5}">
                      <a16:colId xmlns:a16="http://schemas.microsoft.com/office/drawing/2014/main" val="3280518428"/>
                    </a:ext>
                  </a:extLst>
                </a:gridCol>
              </a:tblGrid>
              <a:tr h="112621">
                <a:tc gridSpan="7">
                  <a:txBody>
                    <a:bodyPr/>
                    <a:lstStyle/>
                    <a:p>
                      <a:pPr algn="ctr" fontAlgn="ctr"/>
                      <a:r>
                        <a:rPr b="1" i="0" lang="fr-FR" strike="noStrike" sz="700" u="none">
                          <a:solidFill>
                            <a:srgbClr val="FFFFFF"/>
                          </a:solidFill>
                          <a:effectLst/>
                          <a:latin charset="0" panose="020F0502020204030204" pitchFamily="34" typeface="Calibri"/>
                        </a:rPr>
                        <a:t>Tableau des contrats de vente  </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701356324"/>
                  </a:ext>
                </a:extLst>
              </a:tr>
              <a:tr h="112621">
                <a:tc>
                  <a:txBody>
                    <a:bodyPr/>
                    <a:lstStyle/>
                    <a:p>
                      <a:pPr algn="ctr" fontAlgn="ctr"/>
                      <a:r>
                        <a:rPr b="1" i="0" lang="fr-FR" strike="noStrike" sz="700" u="none">
                          <a:solidFill>
                            <a:srgbClr val="000000"/>
                          </a:solidFill>
                          <a:effectLst/>
                          <a:latin charset="0" panose="020F0502020204030204" pitchFamily="34" typeface="Calibri"/>
                        </a:rPr>
                        <a:t>N°</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Consistance</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Superficie (m²)</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Prix total (dhs)</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Prix Unitaire (dh/m²)</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Date</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ctr" fontAlgn="ctr"/>
                      <a:r>
                        <a:rPr b="1" i="0" lang="fr-FR" strike="noStrike" sz="700" u="none">
                          <a:solidFill>
                            <a:srgbClr val="000000"/>
                          </a:solidFill>
                          <a:effectLst/>
                          <a:latin charset="0" panose="020F0502020204030204" pitchFamily="34" typeface="Calibri"/>
                        </a:rPr>
                        <a:t>Source</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3751994353"/>
                  </a:ext>
                </a:extLst>
              </a:tr>
              <a:tr h="112621">
                <a:tc>
                  <a:txBody>
                    <a:bodyPr/>
                    <a:lstStyle/>
                    <a:p>
                      <a:pPr algn="ctr" fontAlgn="ctr"/>
                      <a:r>
                        <a:rPr b="1" i="0" lang="fr-FR" strike="noStrike" sz="700" u="none">
                          <a:solidFill>
                            <a:srgbClr val="FFFFFF"/>
                          </a:solidFill>
                          <a:effectLst/>
                          <a:latin charset="0" panose="020F0502020204030204" pitchFamily="34" typeface="Calibri"/>
                        </a:rPr>
                        <a:t>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154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1 090 000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7 078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764698761"/>
                  </a:ext>
                </a:extLst>
              </a:tr>
              <a:tr h="112621">
                <a:tc>
                  <a:txBody>
                    <a:bodyPr/>
                    <a:lstStyle/>
                    <a:p>
                      <a:pPr algn="ctr" fontAlgn="ctr"/>
                      <a:r>
                        <a:rPr b="1" i="0" lang="fr-FR" strike="noStrike" sz="700" u="none">
                          <a:solidFill>
                            <a:srgbClr val="FFFFFF"/>
                          </a:solidFill>
                          <a:effectLst/>
                          <a:latin charset="0" panose="020F0502020204030204" pitchFamily="34" typeface="Calibri"/>
                        </a:rPr>
                        <a:t>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850 000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7 658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202958280"/>
                  </a:ext>
                </a:extLst>
              </a:tr>
              <a:tr h="112621">
                <a:tc>
                  <a:txBody>
                    <a:bodyPr/>
                    <a:lstStyle/>
                    <a:p>
                      <a:pPr algn="ctr" fontAlgn="ctr"/>
                      <a:r>
                        <a:rPr b="1" i="0" lang="fr-FR" strike="noStrike" sz="700" u="none">
                          <a:solidFill>
                            <a:srgbClr val="FFFFFF"/>
                          </a:solidFill>
                          <a:effectLst/>
                          <a:latin charset="0" panose="020F0502020204030204" pitchFamily="34" typeface="Calibri"/>
                        </a:rPr>
                        <a:t>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820 000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7 810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283373727"/>
                  </a:ext>
                </a:extLst>
              </a:tr>
              <a:tr h="112621">
                <a:tc>
                  <a:txBody>
                    <a:bodyPr/>
                    <a:lstStyle/>
                    <a:p>
                      <a:pPr algn="ctr" fontAlgn="ctr"/>
                      <a:r>
                        <a:rPr b="1" i="0" lang="fr-FR" strike="noStrike" sz="700" u="none">
                          <a:solidFill>
                            <a:srgbClr val="FFFFFF"/>
                          </a:solidFill>
                          <a:effectLst/>
                          <a:latin charset="0" panose="020F0502020204030204" pitchFamily="34" typeface="Calibri"/>
                        </a:rPr>
                        <a:t>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960 000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8 205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586676481"/>
                  </a:ext>
                </a:extLst>
              </a:tr>
              <a:tr h="112621">
                <a:tc>
                  <a:txBody>
                    <a:bodyPr/>
                    <a:lstStyle/>
                    <a:p>
                      <a:pPr algn="ctr" fontAlgn="ctr"/>
                      <a:r>
                        <a:rPr b="1" i="0" lang="fr-FR" strike="noStrike" sz="700" u="none">
                          <a:solidFill>
                            <a:srgbClr val="FFFFFF"/>
                          </a:solidFill>
                          <a:effectLst/>
                          <a:latin charset="0" panose="020F0502020204030204" pitchFamily="34" typeface="Calibri"/>
                        </a:rPr>
                        <a:t>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154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1 280 000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8 312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619019129"/>
                  </a:ext>
                </a:extLst>
              </a:tr>
              <a:tr h="112621">
                <a:tc>
                  <a:txBody>
                    <a:bodyPr/>
                    <a:lstStyle/>
                    <a:p>
                      <a:pPr algn="ctr" fontAlgn="ctr"/>
                      <a:r>
                        <a:rPr b="1" i="0" lang="fr-FR" strike="noStrike" sz="700" u="none">
                          <a:solidFill>
                            <a:srgbClr val="FFFFFF"/>
                          </a:solidFill>
                          <a:effectLst/>
                          <a:latin charset="0" panose="020F0502020204030204" pitchFamily="34" typeface="Calibri"/>
                        </a:rPr>
                        <a:t>6</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970 000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8 435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117341111"/>
                  </a:ext>
                </a:extLst>
              </a:tr>
              <a:tr h="112621">
                <a:tc>
                  <a:txBody>
                    <a:bodyPr/>
                    <a:lstStyle/>
                    <a:p>
                      <a:pPr algn="ctr" fontAlgn="ctr"/>
                      <a:r>
                        <a:rPr b="1" i="0" lang="fr-FR" strike="noStrike" sz="700" u="none">
                          <a:solidFill>
                            <a:srgbClr val="FFFFFF"/>
                          </a:solidFill>
                          <a:effectLst/>
                          <a:latin charset="0" panose="020F0502020204030204" pitchFamily="34" typeface="Calibri"/>
                        </a:rPr>
                        <a:t>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121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1 030 000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8 512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228685513"/>
                  </a:ext>
                </a:extLst>
              </a:tr>
              <a:tr h="112621">
                <a:tc>
                  <a:txBody>
                    <a:bodyPr/>
                    <a:lstStyle/>
                    <a:p>
                      <a:pPr algn="ctr" fontAlgn="ctr"/>
                      <a:r>
                        <a:rPr b="1" i="0" lang="fr-FR" strike="noStrike" sz="700" u="none">
                          <a:solidFill>
                            <a:srgbClr val="FFFFFF"/>
                          </a:solidFill>
                          <a:effectLst/>
                          <a:latin charset="0" panose="020F0502020204030204" pitchFamily="34" typeface="Calibri"/>
                        </a:rPr>
                        <a:t>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1 000 000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8 696</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dirty="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256302609"/>
                  </a:ext>
                </a:extLst>
              </a:tr>
              <a:tr h="112621">
                <a:tc>
                  <a:txBody>
                    <a:bodyPr/>
                    <a:lstStyle/>
                    <a:p>
                      <a:pPr algn="ctr" fontAlgn="ctr"/>
                      <a:r>
                        <a:rPr b="1" i="0" lang="fr-FR" strike="noStrike" sz="700" u="none">
                          <a:solidFill>
                            <a:srgbClr val="FFFFFF"/>
                          </a:solidFill>
                          <a:effectLst/>
                          <a:latin charset="0" panose="020F0502020204030204" pitchFamily="34" typeface="Calibri"/>
                        </a:rPr>
                        <a:t>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955 000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8 761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864796958"/>
                  </a:ext>
                </a:extLst>
              </a:tr>
              <a:tr h="112621">
                <a:tc>
                  <a:txBody>
                    <a:bodyPr/>
                    <a:lstStyle/>
                    <a:p>
                      <a:pPr algn="ctr" fontAlgn="ctr"/>
                      <a:r>
                        <a:rPr b="1" i="0" lang="fr-FR" strike="noStrike" sz="700" u="none">
                          <a:solidFill>
                            <a:srgbClr val="FFFFFF"/>
                          </a:solidFill>
                          <a:effectLst/>
                          <a:latin charset="0" panose="020F0502020204030204" pitchFamily="34" typeface="Calibri"/>
                        </a:rPr>
                        <a:t>10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1 000 000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8 850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168784646"/>
                  </a:ext>
                </a:extLst>
              </a:tr>
              <a:tr h="112621">
                <a:tc>
                  <a:txBody>
                    <a:bodyPr/>
                    <a:lstStyle/>
                    <a:p>
                      <a:pPr algn="ctr" fontAlgn="ctr"/>
                      <a:r>
                        <a:rPr b="1" i="0" lang="fr-FR" strike="noStrike" sz="700" u="none">
                          <a:solidFill>
                            <a:srgbClr val="FFFFFF"/>
                          </a:solidFill>
                          <a:effectLst/>
                          <a:latin charset="0" panose="020F0502020204030204" pitchFamily="34" typeface="Calibri"/>
                        </a:rPr>
                        <a:t>11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1 000 000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8 850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723721381"/>
                  </a:ext>
                </a:extLst>
              </a:tr>
              <a:tr h="112621">
                <a:tc>
                  <a:txBody>
                    <a:bodyPr/>
                    <a:lstStyle/>
                    <a:p>
                      <a:pPr algn="ctr" fontAlgn="ctr"/>
                      <a:r>
                        <a:rPr b="1" i="0" lang="fr-FR" strike="noStrike" sz="700" u="none">
                          <a:solidFill>
                            <a:srgbClr val="FFFFFF"/>
                          </a:solidFill>
                          <a:effectLst/>
                          <a:latin charset="0" panose="020F0502020204030204" pitchFamily="34" typeface="Calibri"/>
                        </a:rPr>
                        <a:t>12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1 020 000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8 947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391801652"/>
                  </a:ext>
                </a:extLst>
              </a:tr>
              <a:tr h="112621">
                <a:tc>
                  <a:txBody>
                    <a:bodyPr/>
                    <a:lstStyle/>
                    <a:p>
                      <a:pPr algn="ctr" fontAlgn="ctr"/>
                      <a:r>
                        <a:rPr b="1" i="0" lang="fr-FR" strike="noStrike" sz="700" u="none">
                          <a:solidFill>
                            <a:srgbClr val="FFFFFF"/>
                          </a:solidFill>
                          <a:effectLst/>
                          <a:latin charset="0" panose="020F0502020204030204" pitchFamily="34" typeface="Calibri"/>
                        </a:rPr>
                        <a:t>13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1 050 000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8 974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285609358"/>
                  </a:ext>
                </a:extLst>
              </a:tr>
              <a:tr h="112621">
                <a:tc>
                  <a:txBody>
                    <a:bodyPr/>
                    <a:lstStyle/>
                    <a:p>
                      <a:pPr algn="ctr" fontAlgn="ctr"/>
                      <a:r>
                        <a:rPr b="1" i="0" lang="fr-FR" strike="noStrike" sz="700" u="none">
                          <a:solidFill>
                            <a:srgbClr val="FFFFFF"/>
                          </a:solidFill>
                          <a:effectLst/>
                          <a:latin charset="0" panose="020F0502020204030204" pitchFamily="34" typeface="Calibri"/>
                        </a:rPr>
                        <a:t>14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1 050 000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8 974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976058226"/>
                  </a:ext>
                </a:extLst>
              </a:tr>
              <a:tr h="112621">
                <a:tc>
                  <a:txBody>
                    <a:bodyPr/>
                    <a:lstStyle/>
                    <a:p>
                      <a:pPr algn="ctr" fontAlgn="ctr"/>
                      <a:r>
                        <a:rPr b="1" i="0" lang="fr-FR" strike="noStrike" sz="700" u="none">
                          <a:solidFill>
                            <a:srgbClr val="FFFFFF"/>
                          </a:solidFill>
                          <a:effectLst/>
                          <a:latin charset="0" panose="020F0502020204030204" pitchFamily="34" typeface="Calibri"/>
                        </a:rPr>
                        <a:t>15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1 050 000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8 974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748551134"/>
                  </a:ext>
                </a:extLst>
              </a:tr>
              <a:tr h="112621">
                <a:tc>
                  <a:txBody>
                    <a:bodyPr/>
                    <a:lstStyle/>
                    <a:p>
                      <a:pPr algn="ctr" fontAlgn="ctr"/>
                      <a:r>
                        <a:rPr b="1" i="0" lang="fr-FR" strike="noStrike" sz="700" u="none">
                          <a:solidFill>
                            <a:srgbClr val="FFFFFF"/>
                          </a:solidFill>
                          <a:effectLst/>
                          <a:latin charset="0" panose="020F0502020204030204" pitchFamily="34" typeface="Calibri"/>
                        </a:rPr>
                        <a:t>16</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1 050 000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8 974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734972252"/>
                  </a:ext>
                </a:extLst>
              </a:tr>
              <a:tr h="112621">
                <a:tc>
                  <a:txBody>
                    <a:bodyPr/>
                    <a:lstStyle/>
                    <a:p>
                      <a:pPr algn="ctr" fontAlgn="ctr"/>
                      <a:r>
                        <a:rPr b="1" i="0" lang="fr-FR" strike="noStrike" sz="700" u="none">
                          <a:solidFill>
                            <a:srgbClr val="FFFFFF"/>
                          </a:solidFill>
                          <a:effectLst/>
                          <a:latin charset="0" panose="020F0502020204030204" pitchFamily="34" typeface="Calibri"/>
                        </a:rPr>
                        <a:t>17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1 030 000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9 035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946737228"/>
                  </a:ext>
                </a:extLst>
              </a:tr>
              <a:tr h="112621">
                <a:tc>
                  <a:txBody>
                    <a:bodyPr/>
                    <a:lstStyle/>
                    <a:p>
                      <a:pPr algn="ctr" fontAlgn="ctr"/>
                      <a:r>
                        <a:rPr b="1" i="0" lang="fr-FR" strike="noStrike" sz="700" u="none">
                          <a:solidFill>
                            <a:srgbClr val="FFFFFF"/>
                          </a:solidFill>
                          <a:effectLst/>
                          <a:latin charset="0" panose="020F0502020204030204" pitchFamily="34" typeface="Calibri"/>
                        </a:rPr>
                        <a:t>18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1 030 000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9 196</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138519804"/>
                  </a:ext>
                </a:extLst>
              </a:tr>
              <a:tr h="112621">
                <a:tc>
                  <a:txBody>
                    <a:bodyPr/>
                    <a:lstStyle/>
                    <a:p>
                      <a:pPr algn="ctr" fontAlgn="ctr"/>
                      <a:r>
                        <a:rPr b="1" i="0" lang="fr-FR" strike="noStrike" sz="700" u="none">
                          <a:solidFill>
                            <a:srgbClr val="FFFFFF"/>
                          </a:solidFill>
                          <a:effectLst/>
                          <a:latin charset="0" panose="020F0502020204030204" pitchFamily="34" typeface="Calibri"/>
                        </a:rPr>
                        <a:t>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112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1 060 000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9 464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30285558"/>
                  </a:ext>
                </a:extLst>
              </a:tr>
              <a:tr h="112621">
                <a:tc>
                  <a:txBody>
                    <a:bodyPr/>
                    <a:lstStyle/>
                    <a:p>
                      <a:pPr algn="ctr" fontAlgn="ctr"/>
                      <a:r>
                        <a:rPr b="1" i="0" lang="fr-FR" strike="noStrike" sz="700" u="none">
                          <a:solidFill>
                            <a:srgbClr val="FFFFFF"/>
                          </a:solidFill>
                          <a:effectLst/>
                          <a:latin charset="0" panose="020F0502020204030204" pitchFamily="34" typeface="Calibri"/>
                        </a:rPr>
                        <a:t>20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880 000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140528584"/>
                  </a:ext>
                </a:extLst>
              </a:tr>
              <a:tr h="112621">
                <a:tc>
                  <a:txBody>
                    <a:bodyPr/>
                    <a:lstStyle/>
                    <a:p>
                      <a:pPr algn="ctr" fontAlgn="ctr"/>
                      <a:r>
                        <a:rPr b="1" i="0" lang="fr-FR" strike="noStrike" sz="700" u="none">
                          <a:solidFill>
                            <a:srgbClr val="FFFFFF"/>
                          </a:solidFill>
                          <a:effectLst/>
                          <a:latin charset="0" panose="020F0502020204030204" pitchFamily="34" typeface="Calibri"/>
                        </a:rPr>
                        <a:t>21</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955 000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10 160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151122534"/>
                  </a:ext>
                </a:extLst>
              </a:tr>
              <a:tr h="112621">
                <a:tc>
                  <a:txBody>
                    <a:bodyPr/>
                    <a:lstStyle/>
                    <a:p>
                      <a:pPr algn="ctr" fontAlgn="ctr"/>
                      <a:r>
                        <a:rPr b="1" i="0" lang="fr-FR" strike="noStrike" sz="700" u="none">
                          <a:solidFill>
                            <a:srgbClr val="FFFFFF"/>
                          </a:solidFill>
                          <a:effectLst/>
                          <a:latin charset="0" panose="020F0502020204030204" pitchFamily="34" typeface="Calibri"/>
                        </a:rPr>
                        <a:t>22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955 000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10 160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98921517"/>
                  </a:ext>
                </a:extLst>
              </a:tr>
              <a:tr h="112621">
                <a:tc>
                  <a:txBody>
                    <a:bodyPr/>
                    <a:lstStyle/>
                    <a:p>
                      <a:pPr algn="ctr" fontAlgn="ctr"/>
                      <a:r>
                        <a:rPr b="1" i="0" lang="fr-FR" strike="noStrike" sz="700" u="none">
                          <a:solidFill>
                            <a:srgbClr val="FFFFFF"/>
                          </a:solidFill>
                          <a:effectLst/>
                          <a:latin charset="0" panose="020F0502020204030204" pitchFamily="34" typeface="Calibri"/>
                        </a:rPr>
                        <a:t>23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1 060 000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10 192</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197475556"/>
                  </a:ext>
                </a:extLst>
              </a:tr>
              <a:tr h="112621">
                <a:tc>
                  <a:txBody>
                    <a:bodyPr/>
                    <a:lstStyle/>
                    <a:p>
                      <a:pPr algn="ctr" fontAlgn="ctr"/>
                      <a:r>
                        <a:rPr b="1" i="0" lang="fr-FR" strike="noStrike" sz="700" u="none">
                          <a:solidFill>
                            <a:srgbClr val="FFFFFF"/>
                          </a:solidFill>
                          <a:effectLst/>
                          <a:latin charset="0" panose="020F0502020204030204" pitchFamily="34" typeface="Calibri"/>
                        </a:rPr>
                        <a:t>24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1 065 000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10 240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048207989"/>
                  </a:ext>
                </a:extLst>
              </a:tr>
              <a:tr h="112621">
                <a:tc>
                  <a:txBody>
                    <a:bodyPr/>
                    <a:lstStyle/>
                    <a:p>
                      <a:pPr algn="ctr" fontAlgn="ctr"/>
                      <a:r>
                        <a:rPr b="1" i="0" lang="fr-FR" strike="noStrike" sz="700" u="none">
                          <a:solidFill>
                            <a:srgbClr val="FFFFFF"/>
                          </a:solidFill>
                          <a:effectLst/>
                          <a:latin charset="0" panose="020F0502020204030204" pitchFamily="34" typeface="Calibri"/>
                        </a:rPr>
                        <a:t>25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1 065 000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10 240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566104803"/>
                  </a:ext>
                </a:extLst>
              </a:tr>
              <a:tr h="112621">
                <a:tc>
                  <a:txBody>
                    <a:bodyPr/>
                    <a:lstStyle/>
                    <a:p>
                      <a:pPr algn="ctr" fontAlgn="ctr"/>
                      <a:r>
                        <a:rPr b="1" i="0" lang="fr-FR" strike="noStrike" sz="700" u="none">
                          <a:solidFill>
                            <a:srgbClr val="FFFFFF"/>
                          </a:solidFill>
                          <a:effectLst/>
                          <a:latin charset="0" panose="020F0502020204030204" pitchFamily="34" typeface="Calibri"/>
                        </a:rPr>
                        <a:t>26</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1 065 000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10 240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661796063"/>
                  </a:ext>
                </a:extLst>
              </a:tr>
              <a:tr h="112621">
                <a:tc>
                  <a:txBody>
                    <a:bodyPr/>
                    <a:lstStyle/>
                    <a:p>
                      <a:pPr algn="ctr" fontAlgn="ctr"/>
                      <a:r>
                        <a:rPr b="1" i="0" lang="fr-FR" strike="noStrike" sz="700" u="none">
                          <a:solidFill>
                            <a:srgbClr val="FFFFFF"/>
                          </a:solidFill>
                          <a:effectLst/>
                          <a:latin charset="0" panose="020F0502020204030204" pitchFamily="34" typeface="Calibri"/>
                        </a:rPr>
                        <a:t>27</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94</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970 000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10 319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4234346383"/>
                  </a:ext>
                </a:extLst>
              </a:tr>
              <a:tr h="112621">
                <a:tc>
                  <a:txBody>
                    <a:bodyPr/>
                    <a:lstStyle/>
                    <a:p>
                      <a:pPr algn="ctr" fontAlgn="ctr"/>
                      <a:r>
                        <a:rPr b="1" i="0" lang="fr-FR" strike="noStrike" sz="700" u="none">
                          <a:solidFill>
                            <a:srgbClr val="FFFFFF"/>
                          </a:solidFill>
                          <a:effectLst/>
                          <a:latin charset="0" panose="020F0502020204030204" pitchFamily="34" typeface="Calibri"/>
                        </a:rPr>
                        <a:t>28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830 000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10 375</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076474760"/>
                  </a:ext>
                </a:extLst>
              </a:tr>
              <a:tr h="112621">
                <a:tc>
                  <a:txBody>
                    <a:bodyPr/>
                    <a:lstStyle/>
                    <a:p>
                      <a:pPr algn="ctr" fontAlgn="ctr"/>
                      <a:r>
                        <a:rPr b="1" i="0" lang="fr-FR" strike="noStrike" sz="700" u="none">
                          <a:solidFill>
                            <a:srgbClr val="FFFFFF"/>
                          </a:solidFill>
                          <a:effectLst/>
                          <a:latin charset="0" panose="020F0502020204030204" pitchFamily="34" typeface="Calibri"/>
                        </a:rPr>
                        <a:t>29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a:txBody>
                    <a:bodyPr/>
                    <a:lstStyle/>
                    <a:p>
                      <a:pPr algn="ctr" fontAlgn="ctr"/>
                      <a:r>
                        <a:rPr b="0" i="0" lang="fr-FR" strike="noStrike" sz="700" u="none">
                          <a:solidFill>
                            <a:srgbClr val="000000"/>
                          </a:solidFill>
                          <a:effectLst/>
                          <a:latin charset="0" panose="020F0502020204030204" pitchFamily="34" typeface="Calibri"/>
                        </a:rPr>
                        <a:t>Appartement</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78</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820 000</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10 513</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i="0" lang="fr-FR" strike="noStrike" sz="700" u="none">
                          <a:solidFill>
                            <a:srgbClr val="000000"/>
                          </a:solidFill>
                          <a:effectLst/>
                          <a:latin charset="0" panose="020F0502020204030204" pitchFamily="34" typeface="Calibri"/>
                        </a:rPr>
                        <a:t>2019</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ctr" fontAlgn="ctr"/>
                      <a:r>
                        <a:rPr b="0" dirty="0" i="0" lang="fr-FR" strike="noStrike" sz="700" u="none">
                          <a:solidFill>
                            <a:srgbClr val="000000"/>
                          </a:solidFill>
                          <a:effectLst/>
                          <a:latin charset="0" panose="020F0502020204030204" pitchFamily="34" typeface="Calibri"/>
                        </a:rPr>
                        <a:t>BD</a:t>
                      </a:r>
                    </a:p>
                  </a:txBody>
                  <a:tcPr anchor="ctr" marB="0" marL="5511" marR="5511" marT="5511">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552230467"/>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366575"/>
              </p:ext>
            </p:extLst>
          </p:nvPr>
        </p:nvGraphicFramePr>
        <p:xfrm>
          <a:off x="116632" y="4108903"/>
          <a:ext cx="3672407" cy="1230630"/>
        </p:xfrm>
        <a:graphic>
          <a:graphicData uri="http://schemas.openxmlformats.org/drawingml/2006/table">
            <a:tbl>
              <a:tblPr/>
              <a:tblGrid>
                <a:gridCol w="1626351">
                  <a:extLst>
                    <a:ext uri="{9D8B030D-6E8A-4147-A177-3AD203B41FA5}">
                      <a16:colId xmlns:a16="http://schemas.microsoft.com/office/drawing/2014/main" val="2810851313"/>
                    </a:ext>
                  </a:extLst>
                </a:gridCol>
                <a:gridCol w="729533">
                  <a:extLst>
                    <a:ext uri="{9D8B030D-6E8A-4147-A177-3AD203B41FA5}">
                      <a16:colId xmlns:a16="http://schemas.microsoft.com/office/drawing/2014/main" val="3738224358"/>
                    </a:ext>
                  </a:extLst>
                </a:gridCol>
                <a:gridCol w="1316523">
                  <a:extLst>
                    <a:ext uri="{9D8B030D-6E8A-4147-A177-3AD203B41FA5}">
                      <a16:colId xmlns:a16="http://schemas.microsoft.com/office/drawing/2014/main" val="411191858"/>
                    </a:ext>
                  </a:extLst>
                </a:gridCol>
              </a:tblGrid>
              <a:tr h="209550">
                <a:tc gridSpan="3">
                  <a:txBody>
                    <a:bodyPr/>
                    <a:lstStyle/>
                    <a:p>
                      <a:pPr algn="ctr" fontAlgn="ctr"/>
                      <a:r>
                        <a:rPr b="1" i="0" lang="fr-FR" strike="noStrike" sz="1200" u="none">
                          <a:solidFill>
                            <a:srgbClr val="FFFFFF"/>
                          </a:solidFill>
                          <a:effectLst/>
                          <a:latin charset="0" panose="020F0502020204030204" pitchFamily="34" typeface="Calibri"/>
                        </a:rPr>
                        <a:t>Tableau Min / Moyennes /Max</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030173657"/>
                  </a:ext>
                </a:extLst>
              </a:tr>
              <a:tr h="228600">
                <a:tc gridSpan="3">
                  <a:txBody>
                    <a:bodyPr/>
                    <a:lstStyle/>
                    <a:p>
                      <a:pPr algn="ctr" fontAlgn="ctr"/>
                      <a:r>
                        <a:rPr b="1" i="0" lang="fr-FR" strike="noStrike" sz="1200" u="none">
                          <a:solidFill>
                            <a:srgbClr val="FFFFFF"/>
                          </a:solidFill>
                          <a:effectLst/>
                          <a:latin charset="0" panose="020F0502020204030204" pitchFamily="34" typeface="Calibri"/>
                        </a:rPr>
                        <a:t> Appartement (dh/m²)  </a:t>
                      </a:r>
                      <a:r>
                        <a:rPr b="1" i="0" lang="ar-MA" strike="noStrike" sz="1200" u="none">
                          <a:solidFill>
                            <a:srgbClr val="FFFFFF"/>
                          </a:solidFill>
                          <a:effectLst/>
                          <a:latin charset="0" panose="020F0502020204030204" pitchFamily="34" typeface="Calibri"/>
                        </a:rPr>
                        <a:t>شقة</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195946562"/>
                  </a:ext>
                </a:extLst>
              </a:tr>
              <a:tr h="200025">
                <a:tc>
                  <a:txBody>
                    <a:bodyPr/>
                    <a:lstStyle/>
                    <a:p>
                      <a:pPr algn="l" fontAlgn="ctr"/>
                      <a:r>
                        <a:rPr b="1" i="0" lang="fr-FR" strike="noStrike" sz="1200" u="none">
                          <a:solidFill>
                            <a:srgbClr val="000000"/>
                          </a:solidFill>
                          <a:effectLst/>
                          <a:latin charset="0" panose="020F0502020204030204" pitchFamily="34" typeface="Calibri"/>
                        </a:rPr>
                        <a:t>Prix minimal</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7 078</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dirty="0" i="0" lang="ar-MA" strike="noStrike" sz="1200" u="none">
                          <a:solidFill>
                            <a:srgbClr val="000000"/>
                          </a:solidFill>
                          <a:effectLst/>
                          <a:latin charset="0" panose="020F0502020204030204" pitchFamily="34" typeface="Calibri"/>
                        </a:rPr>
                        <a:t>الثمن الأدنى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271830465"/>
                  </a:ext>
                </a:extLst>
              </a:tr>
              <a:tr h="200025">
                <a:tc>
                  <a:txBody>
                    <a:bodyPr/>
                    <a:lstStyle/>
                    <a:p>
                      <a:pPr algn="l" fontAlgn="ctr"/>
                      <a:r>
                        <a:rPr b="1" dirty="0" i="0" lang="fr-FR" strike="noStrike" sz="1200" u="none">
                          <a:solidFill>
                            <a:srgbClr val="000000"/>
                          </a:solidFill>
                          <a:effectLst/>
                          <a:latin charset="0" panose="020F0502020204030204" pitchFamily="34" typeface="Calibri"/>
                        </a:rPr>
                        <a:t>Moyenne arithmétique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9 177</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الثمن المتوسط 1</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2999182364"/>
                  </a:ext>
                </a:extLst>
              </a:tr>
              <a:tr h="200025">
                <a:tc>
                  <a:txBody>
                    <a:bodyPr/>
                    <a:lstStyle/>
                    <a:p>
                      <a:pPr algn="l" fontAlgn="ctr"/>
                      <a:r>
                        <a:rPr b="1" i="0" lang="fr-FR" strike="noStrike" sz="1200" u="none">
                          <a:solidFill>
                            <a:srgbClr val="000000"/>
                          </a:solidFill>
                          <a:effectLst/>
                          <a:latin charset="0" panose="020F0502020204030204" pitchFamily="34" typeface="Calibri"/>
                        </a:rPr>
                        <a:t>Moyenne Pondérée</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9 076</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i="0" lang="ar-MA" strike="noStrike" sz="1200" u="none">
                          <a:solidFill>
                            <a:srgbClr val="000000"/>
                          </a:solidFill>
                          <a:effectLst/>
                          <a:latin charset="0" panose="020F0502020204030204" pitchFamily="34" typeface="Calibri"/>
                        </a:rPr>
                        <a:t>الثمن المتوسط 2</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695072220"/>
                  </a:ext>
                </a:extLst>
              </a:tr>
              <a:tr h="190500">
                <a:tc>
                  <a:txBody>
                    <a:bodyPr/>
                    <a:lstStyle/>
                    <a:p>
                      <a:pPr algn="l" fontAlgn="ctr"/>
                      <a:r>
                        <a:rPr b="1" i="0" lang="fr-FR" strike="noStrike" sz="1200" u="none">
                          <a:solidFill>
                            <a:srgbClr val="000000"/>
                          </a:solidFill>
                          <a:effectLst/>
                          <a:latin charset="0" panose="020F0502020204030204" pitchFamily="34" typeface="Calibri"/>
                        </a:rPr>
                        <a:t>Prix maximal</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200" u="none">
                          <a:solidFill>
                            <a:srgbClr val="000000"/>
                          </a:solidFill>
                          <a:effectLst/>
                          <a:latin charset="0" panose="020F0502020204030204" pitchFamily="34" typeface="Calibri"/>
                        </a:rPr>
                        <a:t>10 513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r" fontAlgn="ctr" rtl="1"/>
                      <a:r>
                        <a:rPr b="1" dirty="0" i="0" lang="ar-MA" strike="noStrike" sz="1200" u="none">
                          <a:solidFill>
                            <a:srgbClr val="000000"/>
                          </a:solidFill>
                          <a:effectLst/>
                          <a:latin charset="0" panose="020F0502020204030204" pitchFamily="34" typeface="Calibri"/>
                        </a:rPr>
                        <a:t>الثمن الأقصى</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extLst>
                  <a:ext uri="{0D108BD9-81ED-4DB2-BD59-A6C34878D82A}">
                    <a16:rowId xmlns:a16="http://schemas.microsoft.com/office/drawing/2014/main" val="385056498"/>
                  </a:ext>
                </a:extLst>
              </a:tr>
            </a:tbl>
          </a:graphicData>
        </a:graphic>
      </p:graphicFrame>
      <p:graphicFrame>
        <p:nvGraphicFramePr>
          <p:cNvPr id="19" name="Graphique 18"/>
          <p:cNvGraphicFramePr>
            <a:graphicFrameLocks/>
          </p:cNvGraphicFramePr>
          <p:nvPr>
            <p:extLst>
              <p:ext uri="{D42A27DB-BD31-4B8C-83A1-F6EECF244321}">
                <p14:modId xmlns:p14="http://schemas.microsoft.com/office/powerpoint/2010/main" val="917082649"/>
              </p:ext>
            </p:extLst>
          </p:nvPr>
        </p:nvGraphicFramePr>
        <p:xfrm>
          <a:off x="3789039" y="3919741"/>
          <a:ext cx="2952328" cy="1609325"/>
        </p:xfrm>
        <a:graphic>
          <a:graphicData uri="http://schemas.openxmlformats.org/drawingml/2006/chart">
            <c:chart xmlns:c="http://schemas.openxmlformats.org/drawingml/2006/chart" r:id="rId3"/>
          </a:graphicData>
        </a:graphic>
      </p:graphicFrame>
    </p:spTree>
    <p:extLst>
      <p:ext uri="{BB962C8B-B14F-4D97-AF65-F5344CB8AC3E}">
        <p14:creationId xmlns:p14="http://schemas.microsoft.com/office/powerpoint/2010/main" val="2055786919"/>
      </p:ext>
    </p:extLst>
  </p:cSld>
  <p:clrMapOvr>
    <a:masterClrMapping/>
  </p:clrMapOvr>
  <p:timing>
    <p:tnLst>
      <p:par>
        <p:cTn dur="indefinite" id="1" nodeType="tmRoot" restart="never"/>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 name="Rectangle 5"/>
          <p:cNvSpPr/>
          <p:nvPr/>
        </p:nvSpPr>
        <p:spPr>
          <a:xfrm>
            <a:off x="-21228" y="0"/>
            <a:ext cx="3278928" cy="488504"/>
          </a:xfrm>
          <a:prstGeom prst="rect">
            <a:avLst/>
          </a:prstGeom>
          <a:solidFill>
            <a:schemeClr val="tx2"/>
          </a:solidFill>
        </p:spPr>
        <p:txBody>
          <a:bodyPr anchor="ctr" anchorCtr="0" wrap="square">
            <a:noAutofit/>
          </a:bodyPr>
          <a:lstStyle/>
          <a:p>
            <a:pPr algn="ctr"/>
            <a:r>
              <a:rPr b="1" dirty="0" lang="fr-FR" sz="2000">
                <a:solidFill>
                  <a:prstClr val="white"/>
                </a:solidFill>
                <a:latin charset="0" panose="02020603050405020304" pitchFamily="18" typeface="Times New Roman"/>
                <a:cs charset="0" panose="02020603050405020304" pitchFamily="18" typeface="Times New Roman"/>
              </a:rPr>
              <a:t>Analyse du </a:t>
            </a:r>
            <a:r>
              <a:rPr b="1" dirty="0" lang="fr-FR" sz="2000">
                <a:solidFill>
                  <a:schemeClr val="accent6"/>
                </a:solidFill>
                <a:latin charset="0" panose="02020603050405020304" pitchFamily="18" typeface="Times New Roman"/>
                <a:cs charset="0" panose="02020603050405020304" pitchFamily="18" typeface="Times New Roman"/>
              </a:rPr>
              <a:t>risque</a:t>
            </a:r>
            <a:endParaRPr dirty="0" lang="fr-FR" sz="2000">
              <a:solidFill>
                <a:schemeClr val="accent6"/>
              </a:solidFill>
              <a:latin charset="0" panose="02020603050405020304" pitchFamily="18" typeface="Times New Roman"/>
              <a:cs charset="0" panose="02020603050405020304" pitchFamily="18" typeface="Times New Roman"/>
            </a:endParaRPr>
          </a:p>
        </p:txBody>
      </p:sp>
      <p:sp>
        <p:nvSpPr>
          <p:cNvPr id="8" name="ZoneTexte 7"/>
          <p:cNvSpPr txBox="1"/>
          <p:nvPr/>
        </p:nvSpPr>
        <p:spPr>
          <a:xfrm>
            <a:off x="3257701" y="1"/>
            <a:ext cx="3600300" cy="488504"/>
          </a:xfrm>
          <a:prstGeom prst="rect">
            <a:avLst/>
          </a:prstGeom>
          <a:solidFill>
            <a:schemeClr val="bg1">
              <a:lumMod val="95000"/>
            </a:schemeClr>
          </a:solidFill>
        </p:spPr>
        <p:txBody>
          <a:bodyPr anchor="ctr" anchorCtr="0" rtlCol="0" wrap="square">
            <a:noAutofit/>
          </a:bodyPr>
          <a:lstStyle/>
          <a:p>
            <a:r>
              <a:rPr b="1" dirty="0" lang="fr-FR" sz="1600">
                <a:solidFill>
                  <a:schemeClr val="tx2"/>
                </a:solidFill>
                <a:latin charset="0" panose="02020603050405020304" pitchFamily="18" typeface="Times New Roman"/>
                <a:cs charset="0" panose="02020603050405020304" pitchFamily="18" typeface="Times New Roman"/>
              </a:rPr>
              <a:t>Méthode </a:t>
            </a:r>
            <a:r>
              <a:rPr b="1" dirty="0" lang="fr-FR" sz="1600">
                <a:solidFill>
                  <a:schemeClr val="accent6"/>
                </a:solidFill>
                <a:latin charset="0" panose="02020603050405020304" pitchFamily="18" typeface="Times New Roman"/>
                <a:cs charset="0" panose="02020603050405020304" pitchFamily="18" typeface="Times New Roman"/>
              </a:rPr>
              <a:t>SWOT</a:t>
            </a:r>
          </a:p>
        </p:txBody>
      </p:sp>
      <p:graphicFrame>
        <p:nvGraphicFramePr>
          <p:cNvPr id="11" name="Tableau 10"/>
          <p:cNvGraphicFramePr>
            <a:graphicFrameLocks noGrp="1"/>
          </p:cNvGraphicFramePr>
          <p:nvPr>
            <p:extLst>
              <p:ext uri="{D42A27DB-BD31-4B8C-83A1-F6EECF244321}">
                <p14:modId xmlns:p14="http://schemas.microsoft.com/office/powerpoint/2010/main" val="2714766549"/>
              </p:ext>
            </p:extLst>
          </p:nvPr>
        </p:nvGraphicFramePr>
        <p:xfrm>
          <a:off x="260648" y="914248"/>
          <a:ext cx="6408712" cy="3102646"/>
        </p:xfrm>
        <a:graphic>
          <a:graphicData uri="http://schemas.openxmlformats.org/drawingml/2006/table">
            <a:tbl>
              <a:tblPr/>
              <a:tblGrid>
                <a:gridCol w="6408712">
                  <a:extLst>
                    <a:ext uri="{9D8B030D-6E8A-4147-A177-3AD203B41FA5}">
                      <a16:colId xmlns:a16="http://schemas.microsoft.com/office/drawing/2014/main" val="20000"/>
                    </a:ext>
                  </a:extLst>
                </a:gridCol>
              </a:tblGrid>
              <a:tr h="282818">
                <a:tc>
                  <a:txBody>
                    <a:bodyPr/>
                    <a:lstStyle/>
                    <a:p>
                      <a:pPr algn="ctr" fontAlgn="ctr" rtl="0"/>
                      <a:r>
                        <a:rPr b="1" dirty="0" i="0" lang="fr-FR" strike="noStrike" sz="1400" u="none">
                          <a:solidFill>
                            <a:schemeClr val="bg1">
                              <a:lumMod val="95000"/>
                            </a:schemeClr>
                          </a:solidFill>
                          <a:effectLst/>
                          <a:latin charset="0" panose="02020603050405020304" pitchFamily="18" typeface="Times New Roman"/>
                          <a:cs charset="0" panose="02020603050405020304" pitchFamily="18" typeface="Times New Roman"/>
                        </a:rPr>
                        <a:t>Forces</a:t>
                      </a:r>
                    </a:p>
                  </a:txBody>
                  <a:tcPr anchor="ctr" marB="0" marL="9841" marR="9841" marT="9841">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accent3"/>
                    </a:solidFill>
                  </a:tcPr>
                </a:tc>
                <a:extLst>
                  <a:ext uri="{0D108BD9-81ED-4DB2-BD59-A6C34878D82A}">
                    <a16:rowId xmlns:a16="http://schemas.microsoft.com/office/drawing/2014/main" val="10000"/>
                  </a:ext>
                </a:extLst>
              </a:tr>
              <a:tr h="1739355">
                <a:tc>
                  <a:txBody>
                    <a:bodyPr/>
                    <a:lstStyle/>
                    <a:p>
                      <a:pPr indent="-180975" lvl="0" marL="269875">
                        <a:spcAft>
                          <a:spcPts val="0"/>
                        </a:spcAft>
                        <a:buClr>
                          <a:schemeClr val="accent3"/>
                        </a:buClr>
                        <a:buFont charset="2" panose="05000000000000000000" pitchFamily="2" typeface="Wingdings"/>
                        <a:buChar char="§"/>
                      </a:pPr>
                      <a:r>
                        <a:rPr dirty="0" lang="fr-FR" smtClean="0" sz="1100">
                          <a:solidFill>
                            <a:schemeClr val="tx1"/>
                          </a:solidFill>
                          <a:latin charset="0" panose="02020603050405020304" pitchFamily="18" typeface="Times New Roman"/>
                          <a:ea typeface="Times New Roman"/>
                          <a:cs charset="0" panose="02020603050405020304" pitchFamily="18" typeface="Times New Roman"/>
                        </a:rPr>
                        <a:t>Superficie</a:t>
                      </a:r>
                      <a:r>
                        <a:rPr baseline="0" dirty="0" lang="fr-FR" smtClean="0" sz="1100">
                          <a:solidFill>
                            <a:schemeClr val="tx1"/>
                          </a:solidFill>
                          <a:latin charset="0" panose="02020603050405020304" pitchFamily="18" typeface="Times New Roman"/>
                          <a:ea typeface="Times New Roman"/>
                          <a:cs charset="0" panose="02020603050405020304" pitchFamily="18" typeface="Times New Roman"/>
                        </a:rPr>
                        <a:t> et</a:t>
                      </a:r>
                      <a:r>
                        <a:rPr dirty="0" lang="fr-FR" smtClean="0" sz="1100">
                          <a:solidFill>
                            <a:schemeClr val="tx1"/>
                          </a:solidFill>
                          <a:latin charset="0" panose="02020603050405020304" pitchFamily="18" typeface="Times New Roman"/>
                          <a:ea typeface="Times New Roman"/>
                          <a:cs charset="0" panose="02020603050405020304" pitchFamily="18" typeface="Times New Roman"/>
                        </a:rPr>
                        <a:t> </a:t>
                      </a:r>
                      <a:r>
                        <a:rPr dirty="0" lang="fr-FR" smtClean="0" sz="1100">
                          <a:solidFill>
                            <a:schemeClr val="tx1"/>
                          </a:solidFill>
                          <a:latin charset="0" panose="02020603050405020304" pitchFamily="18" typeface="Times New Roman"/>
                          <a:ea typeface="Times New Roman"/>
                          <a:cs charset="0" panose="02020603050405020304" pitchFamily="18" typeface="Times New Roman"/>
                        </a:rPr>
                        <a:t>accès </a:t>
                      </a:r>
                      <a:r>
                        <a:rPr dirty="0" lang="fr-FR" smtClean="0" sz="1100">
                          <a:solidFill>
                            <a:schemeClr val="tx1"/>
                          </a:solidFill>
                          <a:latin charset="0" panose="02020603050405020304" pitchFamily="18" typeface="Times New Roman"/>
                          <a:ea typeface="Times New Roman"/>
                          <a:cs charset="0" panose="02020603050405020304" pitchFamily="18" typeface="Times New Roman"/>
                        </a:rPr>
                        <a:t>favorable ;</a:t>
                      </a:r>
                      <a:endParaRPr dirty="0" lang="fr-FR" smtClean="0" sz="1100">
                        <a:solidFill>
                          <a:schemeClr val="tx1"/>
                        </a:solidFill>
                        <a:latin charset="0" panose="02020603050405020304" pitchFamily="18" typeface="Times New Roman"/>
                        <a:ea typeface="Times New Roman"/>
                        <a:cs charset="0" panose="02020603050405020304" pitchFamily="18" typeface="Times New Roman"/>
                      </a:endParaRPr>
                    </a:p>
                    <a:p>
                      <a:pPr indent="-180975" lvl="0" marL="269875">
                        <a:spcAft>
                          <a:spcPts val="0"/>
                        </a:spcAft>
                        <a:buClr>
                          <a:schemeClr val="accent3"/>
                        </a:buClr>
                        <a:buFont charset="2" panose="05000000000000000000" pitchFamily="2" typeface="Wingdings"/>
                        <a:buChar char="§"/>
                      </a:pPr>
                      <a:r>
                        <a:rPr dirty="0" lang="fr-FR" smtClean="0" sz="1100">
                          <a:solidFill>
                            <a:schemeClr val="tx1"/>
                          </a:solidFill>
                          <a:latin charset="0" panose="02020603050405020304" pitchFamily="18" typeface="Times New Roman"/>
                          <a:ea typeface="Times New Roman"/>
                          <a:cs charset="0" panose="02020603050405020304" pitchFamily="18" typeface="Times New Roman"/>
                        </a:rPr>
                        <a:t>Situation</a:t>
                      </a:r>
                      <a:r>
                        <a:rPr baseline="0" dirty="0" lang="fr-FR" smtClean="0" sz="1100">
                          <a:solidFill>
                            <a:schemeClr val="tx1"/>
                          </a:solidFill>
                          <a:latin charset="0" panose="02020603050405020304" pitchFamily="18" typeface="Times New Roman"/>
                          <a:ea typeface="Times New Roman"/>
                          <a:cs charset="0" panose="02020603050405020304" pitchFamily="18" typeface="Times New Roman"/>
                        </a:rPr>
                        <a:t> </a:t>
                      </a:r>
                      <a:r>
                        <a:rPr baseline="0" dirty="0" lang="fr-FR" smtClean="0" sz="1100">
                          <a:solidFill>
                            <a:schemeClr val="tx1"/>
                          </a:solidFill>
                          <a:latin charset="0" panose="02020603050405020304" pitchFamily="18" typeface="Times New Roman"/>
                          <a:ea typeface="Times New Roman"/>
                          <a:cs charset="0" panose="02020603050405020304" pitchFamily="18" typeface="Times New Roman"/>
                        </a:rPr>
                        <a:t>avantageuse </a:t>
                      </a:r>
                      <a:r>
                        <a:rPr dirty="0" lang="fr-FR" smtClean="0" sz="1100">
                          <a:solidFill>
                            <a:schemeClr val="tx1"/>
                          </a:solidFill>
                          <a:latin charset="0" panose="02020603050405020304" pitchFamily="18" typeface="Times New Roman"/>
                          <a:ea typeface="Times New Roman"/>
                          <a:cs charset="0" panose="02020603050405020304" pitchFamily="18" typeface="Times New Roman"/>
                        </a:rPr>
                        <a:t>;</a:t>
                      </a:r>
                      <a:endParaRPr dirty="0" lang="fr-FR" smtClean="0" sz="1100">
                        <a:solidFill>
                          <a:schemeClr val="tx1"/>
                        </a:solidFill>
                        <a:latin charset="0" panose="02020603050405020304" pitchFamily="18" typeface="Times New Roman"/>
                        <a:ea typeface="Times New Roman"/>
                        <a:cs charset="0" panose="02020603050405020304" pitchFamily="18" typeface="Times New Roman"/>
                      </a:endParaRPr>
                    </a:p>
                    <a:p>
                      <a:pPr indent="-180975" lvl="0" marL="269875">
                        <a:spcAft>
                          <a:spcPts val="0"/>
                        </a:spcAft>
                        <a:buClr>
                          <a:schemeClr val="accent3"/>
                        </a:buClr>
                        <a:buFont charset="2" panose="05000000000000000000" pitchFamily="2" typeface="Wingdings"/>
                        <a:buChar char="§"/>
                      </a:pPr>
                      <a:r>
                        <a:rPr dirty="0" lang="fr-FR" smtClean="0" sz="1100">
                          <a:solidFill>
                            <a:schemeClr val="tx1"/>
                          </a:solidFill>
                          <a:latin charset="0" panose="02020603050405020304" pitchFamily="18" typeface="Times New Roman"/>
                          <a:ea typeface="Times New Roman"/>
                          <a:cs charset="0" panose="02020603050405020304" pitchFamily="18" typeface="Times New Roman"/>
                        </a:rPr>
                        <a:t>Géométrie </a:t>
                      </a:r>
                      <a:r>
                        <a:rPr dirty="0" lang="fr-FR" smtClean="0" sz="1100">
                          <a:solidFill>
                            <a:schemeClr val="tx1"/>
                          </a:solidFill>
                          <a:latin charset="0" panose="02020603050405020304" pitchFamily="18" typeface="Times New Roman"/>
                          <a:ea typeface="Times New Roman"/>
                          <a:cs charset="0" panose="02020603050405020304" pitchFamily="18" typeface="Times New Roman"/>
                        </a:rPr>
                        <a:t>régulière ;</a:t>
                      </a:r>
                      <a:endParaRPr dirty="0" lang="fr-FR" smtClean="0" sz="1100">
                        <a:solidFill>
                          <a:schemeClr val="tx1"/>
                        </a:solidFill>
                        <a:latin charset="0" panose="02020603050405020304" pitchFamily="18" typeface="Times New Roman"/>
                        <a:ea typeface="Times New Roman"/>
                        <a:cs charset="0" panose="02020603050405020304" pitchFamily="18" typeface="Times New Roman"/>
                      </a:endParaRPr>
                    </a:p>
                    <a:p>
                      <a:pPr indent="-180975" lvl="0" marL="269875">
                        <a:spcAft>
                          <a:spcPts val="0"/>
                        </a:spcAft>
                        <a:buClr>
                          <a:schemeClr val="accent3"/>
                        </a:buClr>
                        <a:buFont charset="2" panose="05000000000000000000" pitchFamily="2" typeface="Wingdings"/>
                        <a:buChar char="§"/>
                      </a:pPr>
                      <a:r>
                        <a:rPr dirty="0" lang="fr-MA" smtClean="0" sz="1100">
                          <a:solidFill>
                            <a:schemeClr val="tx1"/>
                          </a:solidFill>
                          <a:latin charset="0" panose="02020603050405020304" pitchFamily="18" typeface="Times New Roman"/>
                          <a:ea typeface="Times New Roman"/>
                          <a:cs charset="0" panose="02020603050405020304" pitchFamily="18" typeface="Times New Roman"/>
                        </a:rPr>
                        <a:t>Finition </a:t>
                      </a:r>
                      <a:r>
                        <a:rPr dirty="0" lang="fr-MA" smtClean="0" sz="1100">
                          <a:solidFill>
                            <a:schemeClr val="tx1"/>
                          </a:solidFill>
                          <a:latin charset="0" panose="02020603050405020304" pitchFamily="18" typeface="Times New Roman"/>
                          <a:ea typeface="Times New Roman"/>
                          <a:cs charset="0" panose="02020603050405020304" pitchFamily="18" typeface="Times New Roman"/>
                        </a:rPr>
                        <a:t>de bonne qualité ;</a:t>
                      </a:r>
                      <a:endParaRPr dirty="0" lang="fr-MA" smtClean="0" sz="1100">
                        <a:solidFill>
                          <a:schemeClr val="tx1"/>
                        </a:solidFill>
                        <a:latin charset="0" panose="02020603050405020304" pitchFamily="18" typeface="Times New Roman"/>
                        <a:ea typeface="Times New Roman"/>
                        <a:cs charset="0" panose="02020603050405020304" pitchFamily="18" typeface="Times New Roman"/>
                      </a:endParaRPr>
                    </a:p>
                    <a:p>
                      <a:pPr indent="-180975" lvl="0" marL="269875">
                        <a:spcAft>
                          <a:spcPts val="0"/>
                        </a:spcAft>
                        <a:buClr>
                          <a:schemeClr val="accent3"/>
                        </a:buClr>
                        <a:buFont charset="2" panose="05000000000000000000" pitchFamily="2" typeface="Wingdings"/>
                        <a:buChar char="§"/>
                      </a:pPr>
                      <a:r>
                        <a:rPr dirty="0" lang="fr-MA" smtClean="0" sz="1100">
                          <a:solidFill>
                            <a:schemeClr val="tx1"/>
                          </a:solidFill>
                          <a:latin charset="0" panose="02020603050405020304" pitchFamily="18" typeface="Times New Roman"/>
                          <a:ea typeface="Times New Roman"/>
                          <a:cs charset="0" panose="02020603050405020304" pitchFamily="18" typeface="Times New Roman"/>
                        </a:rPr>
                        <a:t>Disponibilité de l’ascenseur ;</a:t>
                      </a:r>
                    </a:p>
                    <a:p>
                      <a:pPr indent="-180975" lvl="0" marL="269875">
                        <a:spcAft>
                          <a:spcPts val="0"/>
                        </a:spcAft>
                        <a:buClr>
                          <a:schemeClr val="accent3"/>
                        </a:buClr>
                        <a:buFont charset="2" panose="05000000000000000000" pitchFamily="2" typeface="Wingdings"/>
                        <a:buChar char="§"/>
                      </a:pPr>
                      <a:r>
                        <a:rPr dirty="0" lang="fr-MA" smtClean="0" sz="1100">
                          <a:solidFill>
                            <a:schemeClr val="tx1"/>
                          </a:solidFill>
                          <a:latin charset="0" panose="02020603050405020304" pitchFamily="18" typeface="Times New Roman"/>
                          <a:ea typeface="Times New Roman"/>
                          <a:cs charset="0" panose="02020603050405020304" pitchFamily="18" typeface="Times New Roman"/>
                        </a:rPr>
                        <a:t>Disponibilité d’une place</a:t>
                      </a:r>
                      <a:r>
                        <a:rPr baseline="0" dirty="0" lang="fr-MA" smtClean="0" sz="1100">
                          <a:solidFill>
                            <a:schemeClr val="tx1"/>
                          </a:solidFill>
                          <a:latin charset="0" panose="02020603050405020304" pitchFamily="18" typeface="Times New Roman"/>
                          <a:ea typeface="Times New Roman"/>
                          <a:cs charset="0" panose="02020603050405020304" pitchFamily="18" typeface="Times New Roman"/>
                        </a:rPr>
                        <a:t> parking privative.</a:t>
                      </a:r>
                      <a:endParaRPr dirty="0" lang="fr-FR" smtClean="0" sz="1100">
                        <a:solidFill>
                          <a:schemeClr val="tx1"/>
                        </a:solidFill>
                        <a:latin charset="0" panose="02020603050405020304" pitchFamily="18" typeface="Times New Roman"/>
                        <a:ea typeface="Times New Roman"/>
                        <a:cs charset="0" panose="02020603050405020304" pitchFamily="18" typeface="Times New Roman"/>
                      </a:endParaRPr>
                    </a:p>
                    <a:p>
                      <a:pPr indent="0" lvl="0" marL="88900">
                        <a:spcAft>
                          <a:spcPts val="0"/>
                        </a:spcAft>
                        <a:buClr>
                          <a:schemeClr val="accent3"/>
                        </a:buClr>
                        <a:buFont charset="2" panose="05000000000000000000" pitchFamily="2" typeface="Wingdings"/>
                        <a:buNone/>
                      </a:pPr>
                      <a:endParaRPr dirty="0" lang="fr-FR" sz="1100">
                        <a:solidFill>
                          <a:schemeClr val="tx1"/>
                        </a:solidFill>
                        <a:latin charset="0" panose="02020603050405020304" pitchFamily="18" typeface="Times New Roman"/>
                        <a:ea typeface="Times New Roman"/>
                        <a:cs charset="0" panose="02020603050405020304" pitchFamily="18" typeface="Times New Roman"/>
                      </a:endParaRPr>
                    </a:p>
                  </a:txBody>
                  <a:tcPr anchor="ctr" marB="0" marL="9841" marR="9841" marT="9841">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accent3">
                        <a:lumMod val="20000"/>
                        <a:lumOff val="80000"/>
                      </a:schemeClr>
                    </a:solidFill>
                  </a:tcPr>
                </a:tc>
                <a:extLst>
                  <a:ext uri="{0D108BD9-81ED-4DB2-BD59-A6C34878D82A}">
                    <a16:rowId xmlns:a16="http://schemas.microsoft.com/office/drawing/2014/main" val="10001"/>
                  </a:ext>
                </a:extLst>
              </a:tr>
              <a:tr h="302651">
                <a:tc>
                  <a:txBody>
                    <a:bodyPr/>
                    <a:lstStyle/>
                    <a:p>
                      <a:pPr algn="ctr" defTabSz="914400" eaLnBrk="1" fontAlgn="ctr" hangingPunct="1" latinLnBrk="0" marL="0" rtl="0"/>
                      <a:r>
                        <a:rPr b="1" dirty="0" i="0" kern="1200" lang="fr-FR" strike="noStrike" sz="1400" u="none">
                          <a:solidFill>
                            <a:schemeClr val="bg1">
                              <a:lumMod val="95000"/>
                            </a:schemeClr>
                          </a:solidFill>
                          <a:effectLst/>
                          <a:latin charset="0" panose="02020603050405020304" pitchFamily="18" typeface="Times New Roman"/>
                          <a:ea typeface="+mn-ea"/>
                          <a:cs charset="0" panose="02020603050405020304" pitchFamily="18" typeface="Times New Roman"/>
                        </a:rPr>
                        <a:t>Opportunités</a:t>
                      </a:r>
                    </a:p>
                  </a:txBody>
                  <a:tcPr anchor="ctr" marB="0" marL="9841" marR="9841" marT="9841">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accent3">
                        <a:lumMod val="75000"/>
                      </a:schemeClr>
                    </a:solidFill>
                  </a:tcPr>
                </a:tc>
                <a:extLst>
                  <a:ext uri="{0D108BD9-81ED-4DB2-BD59-A6C34878D82A}">
                    <a16:rowId xmlns:a16="http://schemas.microsoft.com/office/drawing/2014/main" val="10002"/>
                  </a:ext>
                </a:extLst>
              </a:tr>
              <a:tr h="777822">
                <a:tc>
                  <a:txBody>
                    <a:bodyPr/>
                    <a:lstStyle/>
                    <a:p>
                      <a:pPr algn="l" defTabSz="914400" eaLnBrk="1" fontAlgn="ctr" hangingPunct="1" indent="-180975" latinLnBrk="0" marL="269875" rtl="0">
                        <a:buClr>
                          <a:schemeClr val="accent3"/>
                        </a:buClr>
                        <a:buFont charset="2" panose="05000000000000000000" pitchFamily="2" typeface="Wingdings"/>
                        <a:buChar char="§"/>
                      </a:pPr>
                      <a:r>
                        <a:rPr b="0" baseline="0" dirty="0" kern="1200" lang="fr-FR" smtClean="0" sz="1100">
                          <a:solidFill>
                            <a:schemeClr val="tx1"/>
                          </a:solidFill>
                          <a:latin charset="0" panose="02020603050405020304" pitchFamily="18" typeface="Times New Roman"/>
                          <a:ea typeface="Calibri"/>
                          <a:cs charset="0" panose="02020603050405020304" pitchFamily="18" typeface="Times New Roman"/>
                        </a:rPr>
                        <a:t>Valeur locative potentielle ;</a:t>
                      </a:r>
                      <a:endParaRPr b="0" baseline="0" dirty="0" kern="1200" lang="fr-FR" sz="1100">
                        <a:solidFill>
                          <a:schemeClr val="tx1"/>
                        </a:solidFill>
                        <a:latin charset="0" panose="02020603050405020304" pitchFamily="18" typeface="Times New Roman"/>
                        <a:ea typeface="Calibri"/>
                        <a:cs charset="0" panose="02020603050405020304" pitchFamily="18" typeface="Times New Roman"/>
                      </a:endParaRPr>
                    </a:p>
                    <a:p>
                      <a:pPr algn="l" defTabSz="914400" eaLnBrk="1" fontAlgn="ctr" hangingPunct="1" indent="-180975" latinLnBrk="0" marL="269875" rtl="0">
                        <a:buClr>
                          <a:schemeClr val="accent3"/>
                        </a:buClr>
                        <a:buFont charset="2" panose="05000000000000000000" pitchFamily="2" typeface="Wingdings"/>
                        <a:buChar char="§"/>
                      </a:pPr>
                      <a:r>
                        <a:rPr b="0" baseline="0" dirty="0" kern="1200" lang="fr-FR" smtClean="0" sz="1100">
                          <a:solidFill>
                            <a:schemeClr val="tx1"/>
                          </a:solidFill>
                          <a:latin charset="0" panose="02020603050405020304" pitchFamily="18" typeface="Times New Roman"/>
                          <a:ea typeface="Calibri"/>
                          <a:cs charset="0" panose="02020603050405020304" pitchFamily="18" typeface="Times New Roman"/>
                        </a:rPr>
                        <a:t>Marché </a:t>
                      </a:r>
                      <a:r>
                        <a:rPr b="0" baseline="0" dirty="0" kern="1200" lang="fr-FR" sz="1100">
                          <a:solidFill>
                            <a:schemeClr val="tx1"/>
                          </a:solidFill>
                          <a:latin charset="0" panose="02020603050405020304" pitchFamily="18" typeface="Times New Roman"/>
                          <a:ea typeface="Calibri"/>
                          <a:cs charset="0" panose="02020603050405020304" pitchFamily="18" typeface="Times New Roman"/>
                        </a:rPr>
                        <a:t>local </a:t>
                      </a:r>
                      <a:r>
                        <a:rPr b="0" baseline="0" dirty="0" kern="1200" lang="fr-FR" smtClean="0" sz="1100">
                          <a:solidFill>
                            <a:schemeClr val="tx1"/>
                          </a:solidFill>
                          <a:latin charset="0" panose="02020603050405020304" pitchFamily="18" typeface="Times New Roman"/>
                          <a:ea typeface="Calibri"/>
                          <a:cs charset="0" panose="02020603050405020304" pitchFamily="18" typeface="Times New Roman"/>
                        </a:rPr>
                        <a:t>dynamique.</a:t>
                      </a:r>
                    </a:p>
                  </a:txBody>
                  <a:tcPr anchor="ctr" marB="0" marL="9841" marR="9841" marT="9841">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3336100443"/>
              </p:ext>
            </p:extLst>
          </p:nvPr>
        </p:nvGraphicFramePr>
        <p:xfrm>
          <a:off x="260648" y="4088904"/>
          <a:ext cx="6408712" cy="3168351"/>
        </p:xfrm>
        <a:graphic>
          <a:graphicData uri="http://schemas.openxmlformats.org/drawingml/2006/table">
            <a:tbl>
              <a:tblPr/>
              <a:tblGrid>
                <a:gridCol w="6408712">
                  <a:extLst>
                    <a:ext uri="{9D8B030D-6E8A-4147-A177-3AD203B41FA5}">
                      <a16:colId xmlns:a16="http://schemas.microsoft.com/office/drawing/2014/main" val="20001"/>
                    </a:ext>
                  </a:extLst>
                </a:gridCol>
              </a:tblGrid>
              <a:tr h="297287">
                <a:tc>
                  <a:txBody>
                    <a:bodyPr/>
                    <a:lstStyle/>
                    <a:p>
                      <a:pPr algn="ctr" defTabSz="914400" eaLnBrk="1" fontAlgn="auto" hangingPunct="1" indent="0" latinLnBrk="0" lvl="0" marL="88900" marR="0" rtl="0">
                        <a:lnSpc>
                          <a:spcPct val="100000"/>
                        </a:lnSpc>
                        <a:spcBef>
                          <a:spcPts val="0"/>
                        </a:spcBef>
                        <a:spcAft>
                          <a:spcPts val="0"/>
                        </a:spcAft>
                        <a:buClr>
                          <a:schemeClr val="accent2"/>
                        </a:buClr>
                        <a:buSzTx/>
                        <a:buFont charset="2" panose="05000000000000000000" pitchFamily="2" typeface="Wingdings"/>
                        <a:buNone/>
                        <a:tabLst/>
                        <a:defRPr/>
                      </a:pPr>
                      <a:r>
                        <a:rPr b="1" dirty="0" i="0" kern="1200" lang="fr-FR" strike="noStrike" sz="1400" u="none">
                          <a:solidFill>
                            <a:schemeClr val="bg1">
                              <a:lumMod val="95000"/>
                            </a:schemeClr>
                          </a:solidFill>
                          <a:effectLst/>
                          <a:latin charset="0" panose="02020603050405020304" pitchFamily="18" typeface="Times New Roman"/>
                          <a:ea typeface="+mn-ea"/>
                          <a:cs charset="0" panose="02020603050405020304" pitchFamily="18" typeface="Times New Roman"/>
                        </a:rPr>
                        <a:t>Faiblesses</a:t>
                      </a:r>
                    </a:p>
                  </a:txBody>
                  <a:tcPr anchor="ctr" marB="0" marL="9841" marR="9841" marT="9841">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chemeClr val="accent2"/>
                    </a:solidFill>
                  </a:tcPr>
                </a:tc>
                <a:extLst>
                  <a:ext uri="{0D108BD9-81ED-4DB2-BD59-A6C34878D82A}">
                    <a16:rowId xmlns:a16="http://schemas.microsoft.com/office/drawing/2014/main" val="10000"/>
                  </a:ext>
                </a:extLst>
              </a:tr>
              <a:tr h="1620902">
                <a:tc>
                  <a:txBody>
                    <a:bodyPr/>
                    <a:lstStyle/>
                    <a:p>
                      <a:pPr algn="l" defTabSz="914400" eaLnBrk="1" fontAlgn="auto" hangingPunct="1" indent="-180975" latinLnBrk="0" lvl="0" marL="269875" marR="0" rtl="0">
                        <a:lnSpc>
                          <a:spcPct val="100000"/>
                        </a:lnSpc>
                        <a:spcBef>
                          <a:spcPts val="0"/>
                        </a:spcBef>
                        <a:spcAft>
                          <a:spcPts val="0"/>
                        </a:spcAft>
                        <a:buClr>
                          <a:schemeClr val="accent2"/>
                        </a:buClr>
                        <a:buSzTx/>
                        <a:buFont charset="2" panose="05000000000000000000" pitchFamily="2" typeface="Wingdings"/>
                        <a:buChar char="§"/>
                        <a:tabLst/>
                        <a:defRPr/>
                      </a:pPr>
                      <a:endParaRPr baseline="0" dirty="0" lang="fr-FR" smtClean="0" sz="1100">
                        <a:solidFill>
                          <a:schemeClr val="tx1"/>
                        </a:solidFill>
                        <a:latin charset="0" panose="02020603050405020304" pitchFamily="18" typeface="Times New Roman"/>
                        <a:cs charset="0" panose="02020603050405020304" pitchFamily="18" typeface="Times New Roman"/>
                      </a:endParaRPr>
                    </a:p>
                    <a:p>
                      <a:pPr algn="l" defTabSz="914400" eaLnBrk="1" fontAlgn="auto" hangingPunct="1" indent="-180975" latinLnBrk="0" lvl="0" marL="269875" marR="0" rtl="0">
                        <a:lnSpc>
                          <a:spcPct val="100000"/>
                        </a:lnSpc>
                        <a:spcBef>
                          <a:spcPts val="0"/>
                        </a:spcBef>
                        <a:spcAft>
                          <a:spcPts val="0"/>
                        </a:spcAft>
                        <a:buClr>
                          <a:schemeClr val="accent2"/>
                        </a:buClr>
                        <a:buSzTx/>
                        <a:buFont charset="2" panose="05000000000000000000" pitchFamily="2" typeface="Wingdings"/>
                        <a:buChar char="§"/>
                        <a:tabLst/>
                        <a:defRPr/>
                      </a:pPr>
                      <a:r>
                        <a:rPr baseline="0" dirty="0" lang="fr-FR" smtClean="0" sz="1100">
                          <a:solidFill>
                            <a:schemeClr val="tx1"/>
                          </a:solidFill>
                          <a:latin charset="0" panose="02020603050405020304" pitchFamily="18" typeface="Times New Roman"/>
                          <a:cs charset="0" panose="02020603050405020304" pitchFamily="18" typeface="Times New Roman"/>
                        </a:rPr>
                        <a:t>La gestion </a:t>
                      </a:r>
                      <a:r>
                        <a:rPr baseline="0" dirty="0" lang="fr-FR" sz="1100">
                          <a:solidFill>
                            <a:schemeClr val="tx1"/>
                          </a:solidFill>
                          <a:latin charset="0" panose="02020603050405020304" pitchFamily="18" typeface="Times New Roman"/>
                          <a:cs charset="0" panose="02020603050405020304" pitchFamily="18" typeface="Times New Roman"/>
                        </a:rPr>
                        <a:t>de la </a:t>
                      </a:r>
                      <a:r>
                        <a:rPr baseline="0" dirty="0" lang="fr-FR" smtClean="0" sz="1100">
                          <a:solidFill>
                            <a:schemeClr val="tx1"/>
                          </a:solidFill>
                          <a:latin charset="0" panose="02020603050405020304" pitchFamily="18" typeface="Times New Roman"/>
                          <a:cs charset="0" panose="02020603050405020304" pitchFamily="18" typeface="Times New Roman"/>
                        </a:rPr>
                        <a:t>copropriété.</a:t>
                      </a:r>
                    </a:p>
                    <a:p>
                      <a:pPr algn="l" defTabSz="914400" eaLnBrk="1" fontAlgn="auto" hangingPunct="1" indent="-180975" latinLnBrk="0" lvl="0" marL="269875" marR="0" rtl="0">
                        <a:lnSpc>
                          <a:spcPct val="100000"/>
                        </a:lnSpc>
                        <a:spcBef>
                          <a:spcPts val="0"/>
                        </a:spcBef>
                        <a:spcAft>
                          <a:spcPts val="0"/>
                        </a:spcAft>
                        <a:buClr>
                          <a:schemeClr val="accent2"/>
                        </a:buClr>
                        <a:buSzTx/>
                        <a:buFont charset="2" panose="05000000000000000000" pitchFamily="2" typeface="Wingdings"/>
                        <a:buChar char="§"/>
                        <a:tabLst/>
                        <a:defRPr/>
                      </a:pPr>
                      <a:endParaRPr baseline="0" dirty="0" lang="fr-FR" smtClean="0" sz="1100">
                        <a:solidFill>
                          <a:schemeClr val="tx1"/>
                        </a:solidFill>
                        <a:latin charset="0" panose="02020603050405020304" pitchFamily="18" typeface="Times New Roman"/>
                        <a:cs charset="0" panose="02020603050405020304" pitchFamily="18" typeface="Times New Roman"/>
                      </a:endParaRPr>
                    </a:p>
                    <a:p>
                      <a:pPr algn="l" defTabSz="914400" eaLnBrk="1" fontAlgn="auto" hangingPunct="1" indent="-180975" latinLnBrk="0" lvl="0" marL="269875" marR="0" rtl="0">
                        <a:lnSpc>
                          <a:spcPct val="100000"/>
                        </a:lnSpc>
                        <a:spcBef>
                          <a:spcPts val="0"/>
                        </a:spcBef>
                        <a:spcAft>
                          <a:spcPts val="0"/>
                        </a:spcAft>
                        <a:buClr>
                          <a:schemeClr val="accent2"/>
                        </a:buClr>
                        <a:buSzTx/>
                        <a:buFont charset="2" panose="05000000000000000000" pitchFamily="2" typeface="Wingdings"/>
                        <a:buChar char="§"/>
                        <a:tabLst/>
                        <a:defRPr/>
                      </a:pPr>
                      <a:endParaRPr baseline="0" dirty="0" lang="fr-FR" smtClean="0" sz="1100">
                        <a:solidFill>
                          <a:schemeClr val="tx1"/>
                        </a:solidFill>
                        <a:latin charset="0" panose="02020603050405020304" pitchFamily="18" typeface="Times New Roman"/>
                        <a:cs charset="0" panose="02020603050405020304" pitchFamily="18" typeface="Times New Roman"/>
                      </a:endParaRPr>
                    </a:p>
                  </a:txBody>
                  <a:tcPr anchor="ctr" marB="0" marL="9841" marR="9841" marT="9841">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accent2">
                        <a:lumMod val="20000"/>
                        <a:lumOff val="80000"/>
                      </a:schemeClr>
                    </a:solidFill>
                  </a:tcPr>
                </a:tc>
                <a:extLst>
                  <a:ext uri="{0D108BD9-81ED-4DB2-BD59-A6C34878D82A}">
                    <a16:rowId xmlns:a16="http://schemas.microsoft.com/office/drawing/2014/main" val="10001"/>
                  </a:ext>
                </a:extLst>
              </a:tr>
              <a:tr h="297287">
                <a:tc>
                  <a:txBody>
                    <a:bodyPr/>
                    <a:lstStyle/>
                    <a:p>
                      <a:pPr algn="ctr" fontAlgn="ctr" rtl="0"/>
                      <a:r>
                        <a:rPr b="1" dirty="0" i="0" lang="fr-FR" smtClean="0" strike="noStrike" sz="1400" u="none">
                          <a:solidFill>
                            <a:schemeClr val="bg1">
                              <a:lumMod val="95000"/>
                            </a:schemeClr>
                          </a:solidFill>
                          <a:effectLst/>
                          <a:latin charset="0" panose="02020603050405020304" pitchFamily="18" typeface="Times New Roman"/>
                          <a:cs charset="0" panose="02020603050405020304" pitchFamily="18" typeface="Times New Roman"/>
                        </a:rPr>
                        <a:t>Menaces</a:t>
                      </a:r>
                      <a:endParaRPr b="1" dirty="0" i="0" lang="fr-FR" strike="noStrike" sz="1400" u="none">
                        <a:solidFill>
                          <a:schemeClr val="bg1">
                            <a:lumMod val="95000"/>
                          </a:schemeClr>
                        </a:solidFill>
                        <a:effectLst/>
                        <a:latin charset="0" panose="02020603050405020304" pitchFamily="18" typeface="Times New Roman"/>
                        <a:cs charset="0" panose="02020603050405020304" pitchFamily="18" typeface="Times New Roman"/>
                      </a:endParaRPr>
                    </a:p>
                  </a:txBody>
                  <a:tcPr anchor="ctr" marB="0" marL="9841" marR="9841" marT="9841">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accent2">
                        <a:lumMod val="75000"/>
                      </a:schemeClr>
                    </a:solidFill>
                  </a:tcPr>
                </a:tc>
                <a:extLst>
                  <a:ext uri="{0D108BD9-81ED-4DB2-BD59-A6C34878D82A}">
                    <a16:rowId xmlns:a16="http://schemas.microsoft.com/office/drawing/2014/main" val="10002"/>
                  </a:ext>
                </a:extLst>
              </a:tr>
              <a:tr h="952875">
                <a:tc>
                  <a:txBody>
                    <a:bodyPr/>
                    <a:lstStyle/>
                    <a:p>
                      <a:pPr algn="l" defTabSz="914400" eaLnBrk="1" fontAlgn="auto" hangingPunct="1" indent="-180975" latinLnBrk="0" lvl="0" marL="269875" marR="0" rtl="0">
                        <a:lnSpc>
                          <a:spcPct val="100000"/>
                        </a:lnSpc>
                        <a:spcBef>
                          <a:spcPts val="0"/>
                        </a:spcBef>
                        <a:spcAft>
                          <a:spcPts val="0"/>
                        </a:spcAft>
                        <a:buClr>
                          <a:srgbClr val="C0504D"/>
                        </a:buClr>
                        <a:buSzTx/>
                        <a:buFont charset="2" panose="05000000000000000000" pitchFamily="2" typeface="Wingdings"/>
                        <a:buChar char="§"/>
                        <a:tabLst/>
                        <a:defRPr/>
                      </a:pPr>
                      <a:r>
                        <a:rPr b="0" baseline="0" cap="none" dirty="0" i="0" kern="1200" kumimoji="0" lang="fr-FR" noProof="0" normalizeH="0" smtClean="0" spc="0" strike="noStrike" sz="1100" u="none">
                          <a:ln>
                            <a:noFill/>
                          </a:ln>
                          <a:solidFill>
                            <a:prstClr val="black"/>
                          </a:solidFill>
                          <a:effectLst/>
                          <a:uLnTx/>
                          <a:uFillTx/>
                          <a:latin charset="0" panose="02020603050405020304" pitchFamily="18" typeface="Times New Roman"/>
                          <a:ea typeface="Calibri"/>
                          <a:cs charset="0" panose="02020603050405020304" pitchFamily="18" typeface="Times New Roman"/>
                        </a:rPr>
                        <a:t>Marché immobilier en crise, notamment après la crise du COVID 19 ;</a:t>
                      </a:r>
                    </a:p>
                    <a:p>
                      <a:pPr algn="l" defTabSz="914400" eaLnBrk="1" fontAlgn="auto" hangingPunct="1" indent="-180975" latinLnBrk="0" lvl="0" marL="269875" marR="0" rtl="0">
                        <a:lnSpc>
                          <a:spcPct val="100000"/>
                        </a:lnSpc>
                        <a:spcBef>
                          <a:spcPts val="0"/>
                        </a:spcBef>
                        <a:spcAft>
                          <a:spcPts val="0"/>
                        </a:spcAft>
                        <a:buClr>
                          <a:srgbClr val="C0504D"/>
                        </a:buClr>
                        <a:buSzTx/>
                        <a:buFont charset="2" panose="05000000000000000000" pitchFamily="2" typeface="Wingdings"/>
                        <a:buChar char="§"/>
                        <a:tabLst/>
                        <a:defRPr/>
                      </a:pPr>
                      <a:r>
                        <a:rPr b="0" baseline="0" cap="none" dirty="0" i="0" kern="1200" kumimoji="0" lang="fr-FR" noProof="0" normalizeH="0" smtClean="0" spc="0" strike="noStrike" sz="1100" u="none">
                          <a:ln>
                            <a:noFill/>
                          </a:ln>
                          <a:solidFill>
                            <a:prstClr val="black"/>
                          </a:solidFill>
                          <a:effectLst/>
                          <a:uLnTx/>
                          <a:uFillTx/>
                          <a:latin charset="0" panose="02020603050405020304" pitchFamily="18" typeface="Times New Roman"/>
                          <a:ea typeface="Calibri"/>
                          <a:cs charset="0" panose="02020603050405020304" pitchFamily="18" typeface="Times New Roman"/>
                        </a:rPr>
                        <a:t>Conjoncture économique défavorable au niveau national et international : sécheresse, inflation, prix de la matière première en augmentation ;</a:t>
                      </a:r>
                    </a:p>
                    <a:p>
                      <a:pPr algn="l" defTabSz="914400" eaLnBrk="1" fontAlgn="auto" hangingPunct="1" indent="-180975" latinLnBrk="0" lvl="0" marL="269875" marR="0" rtl="0">
                        <a:lnSpc>
                          <a:spcPct val="100000"/>
                        </a:lnSpc>
                        <a:spcBef>
                          <a:spcPts val="0"/>
                        </a:spcBef>
                        <a:spcAft>
                          <a:spcPts val="0"/>
                        </a:spcAft>
                        <a:buClr>
                          <a:srgbClr val="C0504D"/>
                        </a:buClr>
                        <a:buSzTx/>
                        <a:buFont charset="2" panose="05000000000000000000" pitchFamily="2" typeface="Wingdings"/>
                        <a:buChar char="§"/>
                        <a:tabLst/>
                        <a:defRPr/>
                      </a:pPr>
                      <a:r>
                        <a:rPr b="0" baseline="0" cap="none" dirty="0" i="0" kern="1200" kumimoji="0" lang="fr-FR" noProof="0" normalizeH="0" smtClean="0" spc="0" strike="noStrike" sz="1100" u="none">
                          <a:ln>
                            <a:noFill/>
                          </a:ln>
                          <a:solidFill>
                            <a:prstClr val="black"/>
                          </a:solidFill>
                          <a:effectLst/>
                          <a:uLnTx/>
                          <a:uFillTx/>
                          <a:latin charset="0" panose="02020603050405020304" pitchFamily="18" typeface="Times New Roman"/>
                          <a:ea typeface="Calibri"/>
                          <a:cs charset="0" panose="02020603050405020304" pitchFamily="18" typeface="Times New Roman"/>
                        </a:rPr>
                        <a:t>Restriction réglementaire liée à la période post-</a:t>
                      </a:r>
                      <a:r>
                        <a:rPr b="0" baseline="0" cap="none" dirty="0" err="1" i="0" kern="1200" kumimoji="0" lang="fr-FR" noProof="0" normalizeH="0" smtClean="0" spc="0" strike="noStrike" sz="1100" u="none">
                          <a:ln>
                            <a:noFill/>
                          </a:ln>
                          <a:solidFill>
                            <a:prstClr val="black"/>
                          </a:solidFill>
                          <a:effectLst/>
                          <a:uLnTx/>
                          <a:uFillTx/>
                          <a:latin charset="0" panose="02020603050405020304" pitchFamily="18" typeface="Times New Roman"/>
                          <a:ea typeface="Calibri"/>
                          <a:cs charset="0" panose="02020603050405020304" pitchFamily="18" typeface="Times New Roman"/>
                        </a:rPr>
                        <a:t>covid</a:t>
                      </a:r>
                      <a:r>
                        <a:rPr b="0" baseline="0" cap="none" dirty="0" i="0" kern="1200" kumimoji="0" lang="fr-FR" noProof="0" normalizeH="0" smtClean="0" spc="0" strike="noStrike" sz="1100" u="none">
                          <a:ln>
                            <a:noFill/>
                          </a:ln>
                          <a:solidFill>
                            <a:prstClr val="black"/>
                          </a:solidFill>
                          <a:effectLst/>
                          <a:uLnTx/>
                          <a:uFillTx/>
                          <a:latin charset="0" panose="02020603050405020304" pitchFamily="18" typeface="Times New Roman"/>
                          <a:ea typeface="Calibri"/>
                          <a:cs charset="0" panose="02020603050405020304" pitchFamily="18" typeface="Times New Roman"/>
                        </a:rPr>
                        <a:t> : Adoption du décret portant prorogation de l'état d'urgence sanitaire sur l'ensemble du territoire national jusqu'à 31 Janvier 2023.</a:t>
                      </a:r>
                    </a:p>
                  </a:txBody>
                  <a:tcPr anchor="ctr" marB="0" marL="9841" marR="9841" marT="9841">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chemeClr val="accent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3782057286"/>
              </p:ext>
            </p:extLst>
          </p:nvPr>
        </p:nvGraphicFramePr>
        <p:xfrm>
          <a:off x="260648" y="7340989"/>
          <a:ext cx="6408712" cy="1284419"/>
        </p:xfrm>
        <a:graphic>
          <a:graphicData uri="http://schemas.openxmlformats.org/drawingml/2006/table">
            <a:tbl>
              <a:tblPr firstRow="1"/>
              <a:tblGrid>
                <a:gridCol w="6408712">
                  <a:extLst>
                    <a:ext uri="{9D8B030D-6E8A-4147-A177-3AD203B41FA5}">
                      <a16:colId xmlns:a16="http://schemas.microsoft.com/office/drawing/2014/main" val="2437334052"/>
                    </a:ext>
                  </a:extLst>
                </a:gridCol>
              </a:tblGrid>
              <a:tr h="246172">
                <a:tc>
                  <a:txBody>
                    <a:bodyPr/>
                    <a:lstStyle/>
                    <a:p>
                      <a:pPr algn="ctr" fontAlgn="ctr" rtl="0"/>
                      <a:r>
                        <a:rPr b="1" dirty="0" i="0" lang="fr-FR" strike="noStrike" sz="1400" u="none">
                          <a:solidFill>
                            <a:schemeClr val="bg1"/>
                          </a:solidFill>
                          <a:effectLst/>
                          <a:latin charset="0" panose="02020603050405020304" pitchFamily="18" typeface="Times New Roman"/>
                          <a:cs charset="0" panose="02020603050405020304" pitchFamily="18" typeface="Times New Roman"/>
                        </a:rPr>
                        <a:t>Réserve </a:t>
                      </a:r>
                    </a:p>
                  </a:txBody>
                  <a:tcPr anchor="ctr" marB="0" marL="7225" marR="7225" marT="7225">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chemeClr val="accent2">
                        <a:lumMod val="60000"/>
                        <a:lumOff val="40000"/>
                      </a:schemeClr>
                    </a:solidFill>
                  </a:tcPr>
                </a:tc>
                <a:extLst>
                  <a:ext uri="{0D108BD9-81ED-4DB2-BD59-A6C34878D82A}">
                    <a16:rowId xmlns:a16="http://schemas.microsoft.com/office/drawing/2014/main" val="3093757142"/>
                  </a:ext>
                </a:extLst>
              </a:tr>
              <a:tr h="1038247">
                <a:tc>
                  <a:txBody>
                    <a:bodyPr/>
                    <a:lstStyle/>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Sous réserve de l’obtention de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Règlement de la copropriété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Plan de copropriété ;</a:t>
                      </a:r>
                    </a:p>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00" u="none">
                          <a:ln>
                            <a:noFill/>
                          </a:ln>
                          <a:solidFill>
                            <a:srgbClr val="000000"/>
                          </a:solidFill>
                          <a:effectLst/>
                          <a:uLnTx/>
                          <a:uFillTx/>
                          <a:latin charset="0" panose="02020603050405020304" pitchFamily="18" typeface="Times New Roman"/>
                          <a:ea typeface="+mn-ea"/>
                          <a:cs charset="0" panose="02020603050405020304" pitchFamily="18" typeface="Times New Roman"/>
                        </a:rPr>
                        <a:t>Respect des conditions et charges inscrites dans le règlement de copropriété.</a:t>
                      </a:r>
                    </a:p>
                  </a:txBody>
                  <a:tcPr anchor="ctr" marB="0" marL="7225" marR="7225" marT="72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0" name="Espace réservé du numéro de diapositive 1"/>
          <p:cNvSpPr>
            <a:spLocks noGrp="1"/>
          </p:cNvSpPr>
          <p:nvPr>
            <p:ph idx="12" sz="quarter" type="sldNum"/>
          </p:nvPr>
        </p:nvSpPr>
        <p:spPr>
          <a:xfrm>
            <a:off x="5285184" y="9466157"/>
            <a:ext cx="1600200" cy="527403"/>
          </a:xfrm>
        </p:spPr>
        <p:txBody>
          <a:bodyPr/>
          <a:lstStyle/>
          <a:p>
            <a:r>
              <a:rPr dirty="0" lang="fr-BE" smtClean="0" sz="1000"/>
              <a:t>17/26</a:t>
            </a:r>
            <a:endParaRPr dirty="0" lang="fr-BE" sz="1000"/>
          </a:p>
        </p:txBody>
      </p:sp>
      <p:sp>
        <p:nvSpPr>
          <p:cNvPr id="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cSld>
  <p:clrMapOvr>
    <a:masterClrMapping/>
  </p:clrMapOvr>
  <p:timing>
    <p:tnLst>
      <p:par>
        <p:cTn dur="indefinite" id="1" nodeType="tmRoot" restart="never"/>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 name="Rectangle 2"/>
          <p:cNvSpPr/>
          <p:nvPr/>
        </p:nvSpPr>
        <p:spPr>
          <a:xfrm>
            <a:off x="1" y="0"/>
            <a:ext cx="6851790" cy="461665"/>
          </a:xfrm>
          <a:prstGeom prst="rect">
            <a:avLst/>
          </a:prstGeom>
          <a:solidFill>
            <a:schemeClr val="tx2"/>
          </a:solidFill>
        </p:spPr>
        <p:txBody>
          <a:bodyPr wrap="square">
            <a:spAutoFit/>
          </a:bodyPr>
          <a:lstStyle/>
          <a:p>
            <a:pPr algn="ctr"/>
            <a:r>
              <a:rPr b="1" dirty="0" lang="fr-FR" smtClean="0" sz="2400">
                <a:solidFill>
                  <a:schemeClr val="bg1"/>
                </a:solidFill>
                <a:latin charset="0" panose="02020603050405020304" pitchFamily="18" typeface="Times New Roman"/>
                <a:cs charset="0" panose="02020603050405020304" pitchFamily="18" typeface="Times New Roman"/>
              </a:rPr>
              <a:t>Méthodes d’évaluation</a:t>
            </a:r>
            <a:endParaRPr dirty="0" lang="fr-FR" sz="2400">
              <a:solidFill>
                <a:schemeClr val="accent5">
                  <a:lumMod val="60000"/>
                  <a:lumOff val="40000"/>
                </a:schemeClr>
              </a:solidFill>
              <a:latin charset="0" panose="02020603050405020304" pitchFamily="18" typeface="Times New Roman"/>
              <a:cs charset="0" panose="02020603050405020304" pitchFamily="18" typeface="Times New Roman"/>
            </a:endParaRPr>
          </a:p>
        </p:txBody>
      </p:sp>
      <p:sp>
        <p:nvSpPr>
          <p:cNvPr id="4" name="ZoneTexte 3"/>
          <p:cNvSpPr txBox="1"/>
          <p:nvPr/>
        </p:nvSpPr>
        <p:spPr>
          <a:xfrm>
            <a:off x="188638" y="554949"/>
            <a:ext cx="3528394" cy="381490"/>
          </a:xfrm>
          <a:prstGeom prst="rect">
            <a:avLst/>
          </a:prstGeom>
          <a:solidFill>
            <a:schemeClr val="bg1">
              <a:lumMod val="95000"/>
            </a:schemeClr>
          </a:solidFill>
        </p:spPr>
        <p:txBody>
          <a:bodyPr anchor="ctr" anchorCtr="0" rtlCol="0" wrap="square">
            <a:noAutofit/>
          </a:bodyPr>
          <a:lstStyle/>
          <a:p>
            <a:r>
              <a:rPr b="1" dirty="0" lang="fr-FR" smtClean="0" sz="1400">
                <a:solidFill>
                  <a:schemeClr val="tx2"/>
                </a:solidFill>
                <a:latin charset="0" panose="02020603050405020304" pitchFamily="18" typeface="Times New Roman"/>
                <a:cs charset="0" panose="02020603050405020304" pitchFamily="18" typeface="Times New Roman"/>
              </a:rPr>
              <a:t>Postes de Comparaison </a:t>
            </a:r>
            <a:endParaRPr b="1" dirty="0" lang="fr-FR" sz="1400">
              <a:solidFill>
                <a:schemeClr val="tx2"/>
              </a:solidFill>
              <a:latin charset="0" panose="02020603050405020304" pitchFamily="18" typeface="Times New Roman"/>
              <a:cs charset="0" panose="02020603050405020304" pitchFamily="18" typeface="Times New Roman"/>
            </a:endParaRPr>
          </a:p>
        </p:txBody>
      </p:sp>
      <p:sp>
        <p:nvSpPr>
          <p:cNvPr id="5" name="Espace réservé du numéro de diapositive 4"/>
          <p:cNvSpPr>
            <a:spLocks noGrp="1"/>
          </p:cNvSpPr>
          <p:nvPr>
            <p:ph idx="12" sz="quarter" type="sldNum"/>
          </p:nvPr>
        </p:nvSpPr>
        <p:spPr>
          <a:xfrm>
            <a:off x="5301208" y="9489504"/>
            <a:ext cx="1600200" cy="527403"/>
          </a:xfrm>
        </p:spPr>
        <p:txBody>
          <a:bodyPr/>
          <a:lstStyle/>
          <a:p>
            <a:r>
              <a:rPr dirty="0" lang="fr-BE" smtClean="0" sz="1050">
                <a:latin charset="0" panose="02020603050405020304" pitchFamily="18" typeface="Times New Roman"/>
                <a:cs charset="0" panose="02020603050405020304" pitchFamily="18" typeface="Times New Roman"/>
              </a:rPr>
              <a:t>18/26</a:t>
            </a:r>
            <a:endParaRPr dirty="0" lang="fr-BE" sz="1050">
              <a:latin charset="0" panose="02020603050405020304" pitchFamily="18" typeface="Times New Roman"/>
              <a:cs charset="0" panose="02020603050405020304" pitchFamily="18" typeface="Times New Roman"/>
            </a:endParaRPr>
          </a:p>
        </p:txBody>
      </p:sp>
      <p:sp>
        <p:nvSpPr>
          <p:cNvPr id="18" name="ZoneTexte 17"/>
          <p:cNvSpPr txBox="1"/>
          <p:nvPr/>
        </p:nvSpPr>
        <p:spPr>
          <a:xfrm>
            <a:off x="188638" y="2864768"/>
            <a:ext cx="3168354" cy="333465"/>
          </a:xfrm>
          <a:prstGeom prst="rect">
            <a:avLst/>
          </a:prstGeom>
          <a:solidFill>
            <a:schemeClr val="bg1">
              <a:lumMod val="95000"/>
            </a:schemeClr>
          </a:solidFill>
        </p:spPr>
        <p:txBody>
          <a:bodyPr anchor="ctr" anchorCtr="0" rtlCol="0" wrap="square">
            <a:noAutofit/>
          </a:bodyPr>
          <a:lstStyle>
            <a:defPPr>
              <a:defRPr lang="fr-FR"/>
            </a:defPPr>
            <a:lvl1pPr>
              <a:defRPr b="1" sz="1400">
                <a:solidFill>
                  <a:schemeClr val="tx2"/>
                </a:solidFill>
                <a:latin charset="0" panose="02020603050405020304" pitchFamily="18" typeface="Times New Roman"/>
                <a:cs charset="0" panose="02020603050405020304" pitchFamily="18" typeface="Times New Roman"/>
              </a:defRPr>
            </a:lvl1pPr>
          </a:lstStyle>
          <a:p>
            <a:r>
              <a:rPr dirty="0" lang="fr-FR"/>
              <a:t>Capitalisation des revenus (loyers</a:t>
            </a:r>
            <a:r>
              <a:rPr dirty="0" lang="fr-FR" smtClean="0"/>
              <a:t>)</a:t>
            </a:r>
            <a:endParaRPr dirty="0" lang="fr-FR"/>
          </a:p>
        </p:txBody>
      </p:sp>
      <p:sp>
        <p:nvSpPr>
          <p:cNvPr id="19" name="ZoneTexte 18"/>
          <p:cNvSpPr txBox="1"/>
          <p:nvPr/>
        </p:nvSpPr>
        <p:spPr>
          <a:xfrm>
            <a:off x="175624" y="6224440"/>
            <a:ext cx="3168354" cy="375320"/>
          </a:xfrm>
          <a:prstGeom prst="rect">
            <a:avLst/>
          </a:prstGeom>
          <a:solidFill>
            <a:schemeClr val="bg1">
              <a:lumMod val="95000"/>
            </a:schemeClr>
          </a:solidFill>
        </p:spPr>
        <p:txBody>
          <a:bodyPr anchor="ctr" anchorCtr="0" rtlCol="0" wrap="square">
            <a:noAutofit/>
          </a:bodyPr>
          <a:lstStyle>
            <a:defPPr>
              <a:defRPr lang="fr-FR"/>
            </a:defPPr>
            <a:lvl1pPr>
              <a:defRPr b="1" sz="1400">
                <a:solidFill>
                  <a:schemeClr val="tx2"/>
                </a:solidFill>
                <a:latin charset="0" panose="02020603050405020304" pitchFamily="18" typeface="Times New Roman"/>
                <a:cs charset="0" panose="02020603050405020304" pitchFamily="18" typeface="Times New Roman"/>
              </a:defRPr>
            </a:lvl1pPr>
          </a:lstStyle>
          <a:p>
            <a:r>
              <a:rPr dirty="0" lang="fr-FR" smtClean="0"/>
              <a:t>Actualisation des flux financiers (DCF) </a:t>
            </a:r>
            <a:endParaRPr dirty="0" lang="fr-FR"/>
          </a:p>
        </p:txBody>
      </p:sp>
      <p:sp>
        <p:nvSpPr>
          <p:cNvPr id="23" name="Rectangle 22"/>
          <p:cNvSpPr/>
          <p:nvPr/>
        </p:nvSpPr>
        <p:spPr>
          <a:xfrm>
            <a:off x="175624" y="2333660"/>
            <a:ext cx="6565742" cy="430887"/>
          </a:xfrm>
          <a:prstGeom prst="rect">
            <a:avLst/>
          </a:prstGeom>
          <a:ln>
            <a:solidFill>
              <a:schemeClr val="tx1"/>
            </a:solidFill>
          </a:ln>
        </p:spPr>
        <p:txBody>
          <a:bodyPr wrap="square">
            <a:spAutoFit/>
          </a:bodyPr>
          <a:lstStyle/>
          <a:p>
            <a:r>
              <a:rPr dirty="0" lang="fr-FR" sz="1050">
                <a:solidFill>
                  <a:prstClr val="black"/>
                </a:solidFill>
                <a:latin charset="0" panose="02020603050405020304" pitchFamily="18" typeface="Times New Roman"/>
                <a:cs charset="0" panose="02020603050405020304" pitchFamily="18" typeface="Times New Roman"/>
              </a:rPr>
              <a:t>• </a:t>
            </a:r>
            <a:r>
              <a:rPr dirty="0" lang="fr-FR" smtClean="0" sz="1050">
                <a:latin charset="0" panose="02020603050405020304" pitchFamily="18" typeface="Times New Roman"/>
                <a:cs charset="0" panose="02020603050405020304" pitchFamily="18" typeface="Times New Roman"/>
              </a:rPr>
              <a:t>Utilisation </a:t>
            </a:r>
            <a:r>
              <a:rPr dirty="0" lang="fr-FR" sz="1050">
                <a:latin charset="0" panose="02020603050405020304" pitchFamily="18" typeface="Times New Roman"/>
                <a:cs charset="0" panose="02020603050405020304" pitchFamily="18" typeface="Times New Roman"/>
              </a:rPr>
              <a:t>de la valeur maximale des prix déclarés au niveau des contrats de vente …. </a:t>
            </a:r>
            <a:r>
              <a:rPr dirty="0" lang="fr-FR" smtClean="0" sz="1050">
                <a:latin charset="0" panose="02020603050405020304" pitchFamily="18" typeface="Times New Roman"/>
                <a:cs charset="0" panose="02020603050405020304" pitchFamily="18" typeface="Times New Roman"/>
              </a:rPr>
              <a:t>10 513 dhs/m²</a:t>
            </a:r>
            <a:r>
              <a:rPr dirty="0" lang="fr-FR" sz="1050">
                <a:latin charset="0" panose="02020603050405020304" pitchFamily="18" typeface="Times New Roman"/>
                <a:cs charset="0" panose="02020603050405020304" pitchFamily="18" typeface="Times New Roman"/>
              </a:rPr>
              <a:t>, compte tenu de la superficie du bien ainsi que sa situation.</a:t>
            </a:r>
          </a:p>
        </p:txBody>
      </p:sp>
      <p:sp>
        <p:nvSpPr>
          <p:cNvPr id="20" name="Rectangle 19"/>
          <p:cNvSpPr/>
          <p:nvPr/>
        </p:nvSpPr>
        <p:spPr>
          <a:xfrm>
            <a:off x="175624" y="5703833"/>
            <a:ext cx="6565744" cy="415498"/>
          </a:xfrm>
          <a:prstGeom prst="rect">
            <a:avLst/>
          </a:prstGeom>
          <a:ln>
            <a:solidFill>
              <a:schemeClr val="tx1"/>
            </a:solidFill>
          </a:ln>
        </p:spPr>
        <p:txBody>
          <a:bodyPr wrap="square">
            <a:spAutoFit/>
          </a:bodyPr>
          <a:lstStyle/>
          <a:p>
            <a:r>
              <a:rPr dirty="0" lang="fr-FR" sz="1050">
                <a:latin charset="0" panose="02020603050405020304" pitchFamily="18" typeface="Times New Roman"/>
                <a:cs charset="0" panose="02020603050405020304" pitchFamily="18" typeface="Times New Roman"/>
              </a:rPr>
              <a:t>• Loyer mensuel </a:t>
            </a:r>
            <a:r>
              <a:rPr dirty="0" lang="fr-FR" smtClean="0" sz="1050">
                <a:latin charset="0" panose="02020603050405020304" pitchFamily="18" typeface="Times New Roman"/>
                <a:cs charset="0" panose="02020603050405020304" pitchFamily="18" typeface="Times New Roman"/>
              </a:rPr>
              <a:t>(moyenne pondérée des </a:t>
            </a:r>
            <a:r>
              <a:rPr dirty="0" lang="fr-FR" sz="1050">
                <a:latin charset="0" panose="02020603050405020304" pitchFamily="18" typeface="Times New Roman"/>
                <a:cs charset="0" panose="02020603050405020304" pitchFamily="18" typeface="Times New Roman"/>
              </a:rPr>
              <a:t>offres de location) </a:t>
            </a:r>
            <a:r>
              <a:rPr dirty="0" lang="fr-FR" smtClean="0" sz="1050">
                <a:latin charset="0" panose="02020603050405020304" pitchFamily="18" typeface="Times New Roman"/>
                <a:cs charset="0" panose="02020603050405020304" pitchFamily="18" typeface="Times New Roman"/>
              </a:rPr>
              <a:t>   :………….. </a:t>
            </a:r>
            <a:r>
              <a:rPr dirty="0" lang="fr-FR" smtClean="0" sz="1050">
                <a:latin charset="0" panose="02020603050405020304" pitchFamily="18" typeface="Times New Roman"/>
                <a:cs charset="0" panose="02020603050405020304" pitchFamily="18" typeface="Times New Roman"/>
              </a:rPr>
              <a:t>53 </a:t>
            </a:r>
            <a:r>
              <a:rPr dirty="0" lang="fr-FR" sz="1050">
                <a:latin charset="0" panose="02020603050405020304" pitchFamily="18" typeface="Times New Roman"/>
                <a:cs charset="0" panose="02020603050405020304" pitchFamily="18" typeface="Times New Roman"/>
              </a:rPr>
              <a:t>dhs/m²  </a:t>
            </a:r>
          </a:p>
          <a:p>
            <a:r>
              <a:rPr dirty="0" lang="fr-FR" sz="1050">
                <a:latin charset="0" panose="02020603050405020304" pitchFamily="18" typeface="Times New Roman"/>
                <a:cs charset="0" panose="02020603050405020304" pitchFamily="18" typeface="Times New Roman"/>
              </a:rPr>
              <a:t>• Taux de capitalisation retenu (obtenu à partir de l’étude de marché) :……………….. </a:t>
            </a:r>
            <a:r>
              <a:rPr dirty="0" lang="fr-FR" smtClean="0" sz="1050">
                <a:latin charset="0" panose="02020603050405020304" pitchFamily="18" typeface="Times New Roman"/>
                <a:cs charset="0" panose="02020603050405020304" pitchFamily="18" typeface="Times New Roman"/>
              </a:rPr>
              <a:t>5,56 </a:t>
            </a:r>
            <a:r>
              <a:rPr dirty="0" lang="fr-FR" sz="1050">
                <a:latin charset="0" panose="02020603050405020304" pitchFamily="18" typeface="Times New Roman"/>
                <a:cs charset="0" panose="02020603050405020304" pitchFamily="18" typeface="Times New Roman"/>
              </a:rPr>
              <a:t>%.</a:t>
            </a:r>
          </a:p>
        </p:txBody>
      </p:sp>
      <p:sp>
        <p:nvSpPr>
          <p:cNvPr id="21"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graphicFrame>
        <p:nvGraphicFramePr>
          <p:cNvPr id="2" name="Tableau 1"/>
          <p:cNvGraphicFramePr>
            <a:graphicFrameLocks noGrp="1"/>
          </p:cNvGraphicFramePr>
          <p:nvPr>
            <p:extLst>
              <p:ext uri="{D42A27DB-BD31-4B8C-83A1-F6EECF244321}">
                <p14:modId xmlns:p14="http://schemas.microsoft.com/office/powerpoint/2010/main" val="1706371062"/>
              </p:ext>
            </p:extLst>
          </p:nvPr>
        </p:nvGraphicFramePr>
        <p:xfrm>
          <a:off x="1819978" y="968950"/>
          <a:ext cx="3048000" cy="1305432"/>
        </p:xfrm>
        <a:graphic>
          <a:graphicData uri="http://schemas.openxmlformats.org/drawingml/2006/table">
            <a:tbl>
              <a:tblPr/>
              <a:tblGrid>
                <a:gridCol w="2150781">
                  <a:extLst>
                    <a:ext uri="{9D8B030D-6E8A-4147-A177-3AD203B41FA5}">
                      <a16:colId xmlns:a16="http://schemas.microsoft.com/office/drawing/2014/main" val="1889487473"/>
                    </a:ext>
                  </a:extLst>
                </a:gridCol>
                <a:gridCol w="897219">
                  <a:extLst>
                    <a:ext uri="{9D8B030D-6E8A-4147-A177-3AD203B41FA5}">
                      <a16:colId xmlns:a16="http://schemas.microsoft.com/office/drawing/2014/main" val="3747863532"/>
                    </a:ext>
                  </a:extLst>
                </a:gridCol>
              </a:tblGrid>
              <a:tr h="210554">
                <a:tc gridSpan="2">
                  <a:txBody>
                    <a:bodyPr/>
                    <a:lstStyle/>
                    <a:p>
                      <a:pPr algn="ctr" fontAlgn="ctr"/>
                      <a:r>
                        <a:rPr b="1" i="0" lang="fr-FR" strike="noStrike" sz="1100" u="none">
                          <a:solidFill>
                            <a:srgbClr val="FFFFFF"/>
                          </a:solidFill>
                          <a:effectLst/>
                          <a:latin charset="0" panose="020F0502020204030204" pitchFamily="34" typeface="Calibri"/>
                        </a:rPr>
                        <a:t>Estimation</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C0504D"/>
                    </a:solidFill>
                  </a:tcPr>
                </a:tc>
                <a:tc hMerge="1">
                  <a:txBody>
                    <a:bodyPr/>
                    <a:lstStyle/>
                    <a:p>
                      <a:endParaRPr lang="fr-FR"/>
                    </a:p>
                  </a:txBody>
                  <a:tcPr/>
                </a:tc>
                <a:extLst>
                  <a:ext uri="{0D108BD9-81ED-4DB2-BD59-A6C34878D82A}">
                    <a16:rowId xmlns:a16="http://schemas.microsoft.com/office/drawing/2014/main" val="3689613149"/>
                  </a:ext>
                </a:extLst>
              </a:tr>
              <a:tr h="221081">
                <a:tc gridSpan="2">
                  <a:txBody>
                    <a:bodyPr/>
                    <a:lstStyle/>
                    <a:p>
                      <a:pPr algn="ctr" fontAlgn="ctr"/>
                      <a:r>
                        <a:rPr b="1" i="0" lang="fr-FR" strike="noStrike" sz="1100" u="none">
                          <a:solidFill>
                            <a:srgbClr val="FFFFFF"/>
                          </a:solidFill>
                          <a:effectLst/>
                          <a:latin charset="0" panose="020F0502020204030204" pitchFamily="34" typeface="Calibri"/>
                        </a:rPr>
                        <a:t> Appartement (dh)  </a:t>
                      </a:r>
                      <a:r>
                        <a:rPr b="1" i="0" lang="ar-MA" strike="noStrike" sz="1100" u="none">
                          <a:solidFill>
                            <a:srgbClr val="FFFFFF"/>
                          </a:solidFill>
                          <a:effectLst/>
                          <a:latin charset="0" panose="020F0502020204030204" pitchFamily="34" typeface="Calibri"/>
                        </a:rPr>
                        <a:t>شقة</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extLst>
                  <a:ext uri="{0D108BD9-81ED-4DB2-BD59-A6C34878D82A}">
                    <a16:rowId xmlns:a16="http://schemas.microsoft.com/office/drawing/2014/main" val="2172065067"/>
                  </a:ext>
                </a:extLst>
              </a:tr>
              <a:tr h="221081">
                <a:tc>
                  <a:txBody>
                    <a:bodyPr/>
                    <a:lstStyle/>
                    <a:p>
                      <a:pPr algn="l" fontAlgn="ctr"/>
                      <a:r>
                        <a:rPr b="1" dirty="0" i="0" lang="fr-FR" strike="noStrike" sz="1100" u="none">
                          <a:solidFill>
                            <a:srgbClr val="000000"/>
                          </a:solidFill>
                          <a:effectLst/>
                          <a:latin charset="0" panose="020F0502020204030204" pitchFamily="34" typeface="Calibri"/>
                        </a:rPr>
                        <a:t>Comparable retenu</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100" u="none">
                          <a:solidFill>
                            <a:srgbClr val="000000"/>
                          </a:solidFill>
                          <a:effectLst/>
                          <a:latin charset="0" panose="020F0502020204030204" pitchFamily="34" typeface="Calibri"/>
                        </a:rPr>
                        <a:t>10 513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712469521"/>
                  </a:ext>
                </a:extLst>
              </a:tr>
              <a:tr h="221081">
                <a:tc>
                  <a:txBody>
                    <a:bodyPr/>
                    <a:lstStyle/>
                    <a:p>
                      <a:pPr algn="l" fontAlgn="ctr"/>
                      <a:r>
                        <a:rPr b="1" i="0" lang="fr-FR" strike="noStrike" sz="1100" u="none">
                          <a:solidFill>
                            <a:srgbClr val="000000"/>
                          </a:solidFill>
                          <a:effectLst/>
                          <a:latin charset="0" panose="020F0502020204030204" pitchFamily="34" typeface="Calibri"/>
                        </a:rPr>
                        <a:t>Superficie utilisée (m²)</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100" u="none">
                          <a:solidFill>
                            <a:srgbClr val="000000"/>
                          </a:solidFill>
                          <a:effectLst/>
                          <a:latin charset="0" panose="020F0502020204030204" pitchFamily="34" typeface="Calibri"/>
                        </a:rPr>
                        <a:t>136</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664499980"/>
                  </a:ext>
                </a:extLst>
              </a:tr>
              <a:tr h="221081">
                <a:tc>
                  <a:txBody>
                    <a:bodyPr/>
                    <a:lstStyle/>
                    <a:p>
                      <a:pPr algn="l" fontAlgn="ctr"/>
                      <a:r>
                        <a:rPr b="1" i="0" lang="fr-FR" strike="noStrike" sz="1100" u="none">
                          <a:solidFill>
                            <a:srgbClr val="FFFFFF"/>
                          </a:solidFill>
                          <a:effectLst/>
                          <a:latin charset="0" panose="020F0502020204030204" pitchFamily="34" typeface="Calibri"/>
                        </a:rPr>
                        <a:t>Estimation (dh)</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C0504D"/>
                    </a:solidFill>
                  </a:tcPr>
                </a:tc>
                <a:tc>
                  <a:txBody>
                    <a:bodyPr/>
                    <a:lstStyle/>
                    <a:p>
                      <a:pPr algn="r" fontAlgn="ctr"/>
                      <a:r>
                        <a:rPr b="1" i="0" lang="fr-FR" strike="noStrike" sz="1100" u="none">
                          <a:solidFill>
                            <a:srgbClr val="C0504D"/>
                          </a:solidFill>
                          <a:effectLst/>
                          <a:latin charset="0" panose="020F0502020204030204" pitchFamily="34" typeface="Calibri"/>
                        </a:rPr>
                        <a:t>1 433 248</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DCDB"/>
                    </a:solidFill>
                  </a:tcPr>
                </a:tc>
                <a:extLst>
                  <a:ext uri="{0D108BD9-81ED-4DB2-BD59-A6C34878D82A}">
                    <a16:rowId xmlns:a16="http://schemas.microsoft.com/office/drawing/2014/main" val="1937592977"/>
                  </a:ext>
                </a:extLst>
              </a:tr>
              <a:tr h="210554">
                <a:tc>
                  <a:txBody>
                    <a:bodyPr/>
                    <a:lstStyle/>
                    <a:p>
                      <a:pPr algn="l" fontAlgn="ctr"/>
                      <a:r>
                        <a:rPr b="1" i="0" lang="fr-FR" strike="noStrike" sz="1100" u="none">
                          <a:solidFill>
                            <a:srgbClr val="FFFFFF"/>
                          </a:solidFill>
                          <a:effectLst/>
                          <a:latin charset="0" panose="020F0502020204030204" pitchFamily="34" typeface="Calibri"/>
                        </a:rPr>
                        <a:t>Estimation (dh/m²)</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963634"/>
                    </a:solidFill>
                  </a:tcPr>
                </a:tc>
                <a:tc>
                  <a:txBody>
                    <a:bodyPr/>
                    <a:lstStyle/>
                    <a:p>
                      <a:pPr algn="r" fontAlgn="ctr"/>
                      <a:r>
                        <a:rPr b="1" dirty="0" i="0" lang="fr-FR" strike="noStrike" sz="1100" u="none">
                          <a:solidFill>
                            <a:srgbClr val="C0504D"/>
                          </a:solidFill>
                          <a:effectLst/>
                          <a:latin charset="0" panose="020F0502020204030204" pitchFamily="34" typeface="Calibri"/>
                        </a:rPr>
                        <a:t>10 513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E6B8B7"/>
                    </a:solidFill>
                  </a:tcPr>
                </a:tc>
                <a:extLst>
                  <a:ext uri="{0D108BD9-81ED-4DB2-BD59-A6C34878D82A}">
                    <a16:rowId xmlns:a16="http://schemas.microsoft.com/office/drawing/2014/main" val="2175466817"/>
                  </a:ext>
                </a:extLst>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898892159"/>
              </p:ext>
            </p:extLst>
          </p:nvPr>
        </p:nvGraphicFramePr>
        <p:xfrm>
          <a:off x="188638" y="3296816"/>
          <a:ext cx="6552727" cy="1114254"/>
        </p:xfrm>
        <a:graphic>
          <a:graphicData uri="http://schemas.openxmlformats.org/drawingml/2006/table">
            <a:tbl>
              <a:tblPr/>
              <a:tblGrid>
                <a:gridCol w="1250553">
                  <a:extLst>
                    <a:ext uri="{9D8B030D-6E8A-4147-A177-3AD203B41FA5}">
                      <a16:colId xmlns:a16="http://schemas.microsoft.com/office/drawing/2014/main" val="952337547"/>
                    </a:ext>
                  </a:extLst>
                </a:gridCol>
                <a:gridCol w="595702">
                  <a:extLst>
                    <a:ext uri="{9D8B030D-6E8A-4147-A177-3AD203B41FA5}">
                      <a16:colId xmlns:a16="http://schemas.microsoft.com/office/drawing/2014/main" val="855948801"/>
                    </a:ext>
                  </a:extLst>
                </a:gridCol>
                <a:gridCol w="506981">
                  <a:extLst>
                    <a:ext uri="{9D8B030D-6E8A-4147-A177-3AD203B41FA5}">
                      <a16:colId xmlns:a16="http://schemas.microsoft.com/office/drawing/2014/main" val="3191889978"/>
                    </a:ext>
                  </a:extLst>
                </a:gridCol>
                <a:gridCol w="1250553">
                  <a:extLst>
                    <a:ext uri="{9D8B030D-6E8A-4147-A177-3AD203B41FA5}">
                      <a16:colId xmlns:a16="http://schemas.microsoft.com/office/drawing/2014/main" val="3596971581"/>
                    </a:ext>
                  </a:extLst>
                </a:gridCol>
                <a:gridCol w="595702">
                  <a:extLst>
                    <a:ext uri="{9D8B030D-6E8A-4147-A177-3AD203B41FA5}">
                      <a16:colId xmlns:a16="http://schemas.microsoft.com/office/drawing/2014/main" val="383610712"/>
                    </a:ext>
                  </a:extLst>
                </a:gridCol>
                <a:gridCol w="506981">
                  <a:extLst>
                    <a:ext uri="{9D8B030D-6E8A-4147-A177-3AD203B41FA5}">
                      <a16:colId xmlns:a16="http://schemas.microsoft.com/office/drawing/2014/main" val="3193488093"/>
                    </a:ext>
                  </a:extLst>
                </a:gridCol>
                <a:gridCol w="1250553">
                  <a:extLst>
                    <a:ext uri="{9D8B030D-6E8A-4147-A177-3AD203B41FA5}">
                      <a16:colId xmlns:a16="http://schemas.microsoft.com/office/drawing/2014/main" val="1452551878"/>
                    </a:ext>
                  </a:extLst>
                </a:gridCol>
                <a:gridCol w="595702">
                  <a:extLst>
                    <a:ext uri="{9D8B030D-6E8A-4147-A177-3AD203B41FA5}">
                      <a16:colId xmlns:a16="http://schemas.microsoft.com/office/drawing/2014/main" val="3438278105"/>
                    </a:ext>
                  </a:extLst>
                </a:gridCol>
              </a:tblGrid>
              <a:tr h="185709">
                <a:tc gridSpan="2">
                  <a:txBody>
                    <a:bodyPr/>
                    <a:lstStyle/>
                    <a:p>
                      <a:pPr algn="ctr" fontAlgn="ctr"/>
                      <a:r>
                        <a:rPr b="1" i="0" lang="fr-FR" strike="noStrike" sz="900" u="none">
                          <a:solidFill>
                            <a:srgbClr val="FFFFFF"/>
                          </a:solidFill>
                          <a:effectLst/>
                          <a:latin charset="0" panose="020F0502020204030204" pitchFamily="34" typeface="Calibri"/>
                        </a:rPr>
                        <a:t>Offre de vente</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gridSpan="2">
                  <a:txBody>
                    <a:bodyPr/>
                    <a:lstStyle/>
                    <a:p>
                      <a:pPr algn="ctr" fontAlgn="ctr"/>
                      <a:r>
                        <a:rPr b="1" dirty="0" i="0" lang="fr-FR" strike="noStrike" sz="900" u="none">
                          <a:solidFill>
                            <a:srgbClr val="FFFFFF"/>
                          </a:solidFill>
                          <a:effectLst/>
                          <a:latin charset="0" panose="020F0502020204030204" pitchFamily="34" typeface="Calibri"/>
                        </a:rPr>
                        <a:t>Offre de location</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1F497D"/>
                    </a:solidFill>
                  </a:tcPr>
                </a:tc>
                <a:tc hMerge="1">
                  <a:txBody>
                    <a:bodyPr/>
                    <a:lstStyle/>
                    <a:p>
                      <a:endParaRPr lang="fr-FR"/>
                    </a:p>
                  </a:txBody>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gridSpan="2">
                  <a:txBody>
                    <a:bodyPr/>
                    <a:lstStyle/>
                    <a:p>
                      <a:pPr algn="ctr" fontAlgn="ctr"/>
                      <a:r>
                        <a:rPr b="1" i="0" lang="fr-FR" strike="noStrike" sz="900" u="none">
                          <a:solidFill>
                            <a:srgbClr val="FFFFFF"/>
                          </a:solidFill>
                          <a:effectLst/>
                          <a:latin charset="0" panose="020F0502020204030204" pitchFamily="34" typeface="Calibri"/>
                        </a:rPr>
                        <a:t>Taux de capitalisation</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C0504D"/>
                    </a:solidFill>
                  </a:tcPr>
                </a:tc>
                <a:tc hMerge="1">
                  <a:txBody>
                    <a:bodyPr/>
                    <a:lstStyle/>
                    <a:p>
                      <a:endParaRPr lang="fr-FR"/>
                    </a:p>
                  </a:txBody>
                  <a:tcPr/>
                </a:tc>
                <a:extLst>
                  <a:ext uri="{0D108BD9-81ED-4DB2-BD59-A6C34878D82A}">
                    <a16:rowId xmlns:a16="http://schemas.microsoft.com/office/drawing/2014/main" val="2574157306"/>
                  </a:ext>
                </a:extLst>
              </a:tr>
              <a:tr h="185709">
                <a:tc gridSpan="2">
                  <a:txBody>
                    <a:bodyPr/>
                    <a:lstStyle/>
                    <a:p>
                      <a:pPr algn="ctr" fontAlgn="ctr"/>
                      <a:r>
                        <a:rPr b="1" i="0" lang="fr-FR" strike="noStrike" sz="900" u="none">
                          <a:solidFill>
                            <a:srgbClr val="FFFFFF"/>
                          </a:solidFill>
                          <a:effectLst/>
                          <a:latin charset="0" panose="020F0502020204030204" pitchFamily="34" typeface="Calibri"/>
                        </a:rPr>
                        <a:t> Appartement (dh/m²) </a:t>
                      </a:r>
                      <a:r>
                        <a:rPr b="1" i="0" lang="ar-MA" strike="noStrike" sz="900" u="none">
                          <a:solidFill>
                            <a:srgbClr val="FFFFFF"/>
                          </a:solidFill>
                          <a:effectLst/>
                          <a:latin charset="0" panose="020F0502020204030204" pitchFamily="34" typeface="Calibri"/>
                        </a:rPr>
                        <a:t>شقة</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gridSpan="2">
                  <a:txBody>
                    <a:bodyPr/>
                    <a:lstStyle/>
                    <a:p>
                      <a:pPr algn="ctr" fontAlgn="ctr"/>
                      <a:r>
                        <a:rPr b="1" dirty="0" i="0" lang="fr-FR" strike="noStrike" sz="900" u="none">
                          <a:solidFill>
                            <a:srgbClr val="FFFFFF"/>
                          </a:solidFill>
                          <a:effectLst/>
                          <a:latin charset="0" panose="020F0502020204030204" pitchFamily="34" typeface="Calibri"/>
                        </a:rPr>
                        <a:t> Appartement (</a:t>
                      </a:r>
                      <a:r>
                        <a:rPr b="1" dirty="0" err="1" i="0" lang="fr-FR" strike="noStrike" sz="900" u="none">
                          <a:solidFill>
                            <a:srgbClr val="FFFFFF"/>
                          </a:solidFill>
                          <a:effectLst/>
                          <a:latin charset="0" panose="020F0502020204030204" pitchFamily="34" typeface="Calibri"/>
                        </a:rPr>
                        <a:t>dh</a:t>
                      </a:r>
                      <a:r>
                        <a:rPr b="1" dirty="0" i="0" lang="fr-FR" strike="noStrike" sz="900" u="none">
                          <a:solidFill>
                            <a:srgbClr val="FFFFFF"/>
                          </a:solidFill>
                          <a:effectLst/>
                          <a:latin charset="0" panose="020F0502020204030204" pitchFamily="34" typeface="Calibri"/>
                        </a:rPr>
                        <a:t>/m²/jour)  </a:t>
                      </a:r>
                      <a:r>
                        <a:rPr b="1" dirty="0" i="0" lang="ar-MA" strike="noStrike" sz="900" u="none">
                          <a:solidFill>
                            <a:srgbClr val="FFFFFF"/>
                          </a:solidFill>
                          <a:effectLst/>
                          <a:latin charset="0" panose="020F0502020204030204" pitchFamily="34" typeface="Calibri"/>
                        </a:rPr>
                        <a:t>شقة</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gridSpan="2">
                  <a:txBody>
                    <a:bodyPr/>
                    <a:lstStyle/>
                    <a:p>
                      <a:pPr algn="ctr" fontAlgn="ctr"/>
                      <a:r>
                        <a:rPr b="1" i="0" lang="fr-FR" strike="noStrike" sz="900" u="none">
                          <a:solidFill>
                            <a:srgbClr val="FFFFFF"/>
                          </a:solidFill>
                          <a:effectLst/>
                          <a:latin charset="0" panose="020F0502020204030204" pitchFamily="34" typeface="Calibri"/>
                        </a:rPr>
                        <a:t> Appartement (%)  </a:t>
                      </a:r>
                      <a:r>
                        <a:rPr b="1" i="0" lang="ar-MA" strike="noStrike" sz="900" u="none">
                          <a:solidFill>
                            <a:srgbClr val="FFFFFF"/>
                          </a:solidFill>
                          <a:effectLst/>
                          <a:latin charset="0" panose="020F0502020204030204" pitchFamily="34" typeface="Calibri"/>
                        </a:rPr>
                        <a:t>شقة</a:t>
                      </a:r>
                    </a:p>
                  </a:txBody>
                  <a:tcPr anchor="ctr"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extLst>
                  <a:ext uri="{0D108BD9-81ED-4DB2-BD59-A6C34878D82A}">
                    <a16:rowId xmlns:a16="http://schemas.microsoft.com/office/drawing/2014/main" val="30587781"/>
                  </a:ext>
                </a:extLst>
              </a:tr>
              <a:tr h="185709">
                <a:tc>
                  <a:txBody>
                    <a:bodyPr/>
                    <a:lstStyle/>
                    <a:p>
                      <a:pPr algn="l" fontAlgn="ctr"/>
                      <a:r>
                        <a:rPr b="1" i="0" lang="fr-FR" strike="noStrike" sz="900" u="none">
                          <a:solidFill>
                            <a:srgbClr val="000000"/>
                          </a:solidFill>
                          <a:effectLst/>
                          <a:latin charset="0" panose="020F0502020204030204" pitchFamily="34" typeface="Calibri"/>
                        </a:rPr>
                        <a:t>Offre minimale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8 986</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Offre minimale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42</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Taux 1</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5,56%</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571480671"/>
                  </a:ext>
                </a:extLst>
              </a:tr>
              <a:tr h="185709">
                <a:tc>
                  <a:txBody>
                    <a:bodyPr/>
                    <a:lstStyle/>
                    <a:p>
                      <a:pPr algn="l" fontAlgn="ctr"/>
                      <a:r>
                        <a:rPr b="1" i="0" lang="fr-FR" strike="noStrike" sz="900" u="none">
                          <a:solidFill>
                            <a:srgbClr val="000000"/>
                          </a:solidFill>
                          <a:effectLst/>
                          <a:latin charset="0" panose="020F0502020204030204" pitchFamily="34" typeface="Calibri"/>
                        </a:rPr>
                        <a:t>Moyenne arithmétique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10 204</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Moyenne arithmétique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53</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Taux 2</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6,28%</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877277252"/>
                  </a:ext>
                </a:extLst>
              </a:tr>
              <a:tr h="185709">
                <a:tc>
                  <a:txBody>
                    <a:bodyPr/>
                    <a:lstStyle/>
                    <a:p>
                      <a:pPr algn="l" fontAlgn="ctr"/>
                      <a:r>
                        <a:rPr b="1" i="0" lang="fr-FR" strike="noStrike" sz="900" u="none">
                          <a:solidFill>
                            <a:srgbClr val="000000"/>
                          </a:solidFill>
                          <a:effectLst/>
                          <a:latin charset="0" panose="020F0502020204030204" pitchFamily="34" typeface="Calibri"/>
                        </a:rPr>
                        <a:t>Moyenne Pondérée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10 163</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Moyenne Pondérée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52</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dirty="0" i="0" lang="fr-FR" strike="noStrike" sz="900" u="none">
                          <a:solidFill>
                            <a:srgbClr val="000000"/>
                          </a:solidFill>
                          <a:effectLst/>
                          <a:latin charset="0" panose="020F0502020204030204" pitchFamily="34" typeface="Calibri"/>
                        </a:rPr>
                        <a:t>Taux 3</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6,19%</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2019270602"/>
                  </a:ext>
                </a:extLst>
              </a:tr>
              <a:tr h="185709">
                <a:tc>
                  <a:txBody>
                    <a:bodyPr/>
                    <a:lstStyle/>
                    <a:p>
                      <a:pPr algn="l" fontAlgn="ctr"/>
                      <a:r>
                        <a:rPr b="1" i="0" lang="fr-FR" strike="noStrike" sz="900" u="none">
                          <a:solidFill>
                            <a:srgbClr val="000000"/>
                          </a:solidFill>
                          <a:effectLst/>
                          <a:latin charset="0" panose="020F0502020204030204" pitchFamily="34" typeface="Calibri"/>
                        </a:rPr>
                        <a:t>Offre maximale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12 000</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dirty="0" i="0" lang="fr-FR" strike="noStrike" sz="900" u="none">
                          <a:solidFill>
                            <a:srgbClr val="000000"/>
                          </a:solidFill>
                          <a:effectLst/>
                          <a:latin charset="0" panose="020F0502020204030204" pitchFamily="34" typeface="Calibri"/>
                        </a:rPr>
                        <a:t>Offre maximale</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900" u="none">
                          <a:solidFill>
                            <a:srgbClr val="000000"/>
                          </a:solidFill>
                          <a:effectLst/>
                          <a:latin charset="0" panose="020F0502020204030204" pitchFamily="34" typeface="Calibri"/>
                        </a:rPr>
                        <a:t>63</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tc>
                  <a:txBody>
                    <a:bodyPr/>
                    <a:lstStyle/>
                    <a:p>
                      <a:pPr algn="l" fontAlgn="b"/>
                      <a:endParaRPr b="0" i="0" lang="fr-FR" strike="noStrike" sz="900" u="none">
                        <a:solidFill>
                          <a:srgbClr val="000000"/>
                        </a:solidFill>
                        <a:effectLst/>
                        <a:latin charset="0" panose="020F0502020204030204" pitchFamily="34" typeface="Calibri"/>
                      </a:endParaRPr>
                    </a:p>
                  </a:txBody>
                  <a:tcPr anchor="b" marB="0" marL="5958"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noFill/>
                    </a:lnT>
                    <a:lnB>
                      <a:noFill/>
                    </a:lnB>
                  </a:tcPr>
                </a:tc>
                <a:tc>
                  <a:txBody>
                    <a:bodyPr/>
                    <a:lstStyle/>
                    <a:p>
                      <a:pPr algn="l" fontAlgn="ctr"/>
                      <a:r>
                        <a:rPr b="1" i="0" lang="fr-FR" strike="noStrike" sz="900" u="none">
                          <a:solidFill>
                            <a:srgbClr val="000000"/>
                          </a:solidFill>
                          <a:effectLst/>
                          <a:latin charset="0" panose="020F0502020204030204" pitchFamily="34" typeface="Calibri"/>
                        </a:rPr>
                        <a:t>Taux 4</a:t>
                      </a:r>
                    </a:p>
                  </a:txBody>
                  <a:tcPr anchor="ctr" marB="0" marL="53619" marR="5958"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dirty="0" i="0" lang="fr-FR" strike="noStrike" sz="900" u="none">
                          <a:solidFill>
                            <a:srgbClr val="000000"/>
                          </a:solidFill>
                          <a:effectLst/>
                          <a:latin charset="0" panose="020F0502020204030204" pitchFamily="34" typeface="Calibri"/>
                        </a:rPr>
                        <a:t>6,25%</a:t>
                      </a:r>
                    </a:p>
                  </a:txBody>
                  <a:tcPr anchor="ctr" marB="0" marL="5958" marR="53619" marT="5958">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683030910"/>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2138217699"/>
              </p:ext>
            </p:extLst>
          </p:nvPr>
        </p:nvGraphicFramePr>
        <p:xfrm>
          <a:off x="1901896" y="4493533"/>
          <a:ext cx="3048000" cy="1143000"/>
        </p:xfrm>
        <a:graphic>
          <a:graphicData uri="http://schemas.openxmlformats.org/drawingml/2006/table">
            <a:tbl>
              <a:tblPr/>
              <a:tblGrid>
                <a:gridCol w="2150781">
                  <a:extLst>
                    <a:ext uri="{9D8B030D-6E8A-4147-A177-3AD203B41FA5}">
                      <a16:colId xmlns:a16="http://schemas.microsoft.com/office/drawing/2014/main" val="2563494523"/>
                    </a:ext>
                  </a:extLst>
                </a:gridCol>
                <a:gridCol w="897219">
                  <a:extLst>
                    <a:ext uri="{9D8B030D-6E8A-4147-A177-3AD203B41FA5}">
                      <a16:colId xmlns:a16="http://schemas.microsoft.com/office/drawing/2014/main" val="811344165"/>
                    </a:ext>
                  </a:extLst>
                </a:gridCol>
              </a:tblGrid>
              <a:tr h="190500">
                <a:tc gridSpan="2">
                  <a:txBody>
                    <a:bodyPr/>
                    <a:lstStyle/>
                    <a:p>
                      <a:pPr algn="ctr" fontAlgn="ctr"/>
                      <a:r>
                        <a:rPr b="1" i="0" lang="fr-FR" strike="noStrike" sz="1100" u="none">
                          <a:solidFill>
                            <a:srgbClr val="FFFFFF"/>
                          </a:solidFill>
                          <a:effectLst/>
                          <a:latin charset="0" panose="020F0502020204030204" pitchFamily="34" typeface="Calibri"/>
                        </a:rPr>
                        <a:t>Estimation</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C0504D"/>
                    </a:solidFill>
                  </a:tcPr>
                </a:tc>
                <a:tc hMerge="1">
                  <a:txBody>
                    <a:bodyPr/>
                    <a:lstStyle/>
                    <a:p>
                      <a:endParaRPr lang="fr-FR"/>
                    </a:p>
                  </a:txBody>
                  <a:tcPr/>
                </a:tc>
                <a:extLst>
                  <a:ext uri="{0D108BD9-81ED-4DB2-BD59-A6C34878D82A}">
                    <a16:rowId xmlns:a16="http://schemas.microsoft.com/office/drawing/2014/main" val="3298162671"/>
                  </a:ext>
                </a:extLst>
              </a:tr>
              <a:tr h="190500">
                <a:tc gridSpan="2">
                  <a:txBody>
                    <a:bodyPr/>
                    <a:lstStyle/>
                    <a:p>
                      <a:pPr algn="ctr" fontAlgn="ctr"/>
                      <a:r>
                        <a:rPr b="1" i="0" lang="fr-FR" strike="noStrike" sz="1100" u="none">
                          <a:solidFill>
                            <a:srgbClr val="FFFFFF"/>
                          </a:solidFill>
                          <a:effectLst/>
                          <a:latin charset="0" panose="020F0502020204030204" pitchFamily="34" typeface="Calibri"/>
                        </a:rPr>
                        <a:t> Appartement (dh)  </a:t>
                      </a:r>
                      <a:r>
                        <a:rPr b="1" i="0" lang="ar-MA" strike="noStrike" sz="1100" u="none">
                          <a:solidFill>
                            <a:srgbClr val="FFFFFF"/>
                          </a:solidFill>
                          <a:effectLst/>
                          <a:latin charset="0" panose="020F0502020204030204" pitchFamily="34" typeface="Calibri"/>
                        </a:rPr>
                        <a:t>شقة</a:t>
                      </a:r>
                    </a:p>
                  </a:txBody>
                  <a:tcPr anchor="ctr" marB="0" marL="95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7030A0"/>
                    </a:solidFill>
                  </a:tcPr>
                </a:tc>
                <a:tc hMerge="1">
                  <a:txBody>
                    <a:bodyPr/>
                    <a:lstStyle/>
                    <a:p>
                      <a:endParaRPr lang="fr-FR"/>
                    </a:p>
                  </a:txBody>
                  <a:tcPr/>
                </a:tc>
                <a:extLst>
                  <a:ext uri="{0D108BD9-81ED-4DB2-BD59-A6C34878D82A}">
                    <a16:rowId xmlns:a16="http://schemas.microsoft.com/office/drawing/2014/main" val="2137160548"/>
                  </a:ext>
                </a:extLst>
              </a:tr>
              <a:tr h="190500">
                <a:tc>
                  <a:txBody>
                    <a:bodyPr/>
                    <a:lstStyle/>
                    <a:p>
                      <a:pPr algn="l" fontAlgn="ctr"/>
                      <a:r>
                        <a:rPr b="1" i="0" lang="fr-FR" strike="noStrike" sz="1100" u="none">
                          <a:solidFill>
                            <a:srgbClr val="000000"/>
                          </a:solidFill>
                          <a:effectLst/>
                          <a:latin charset="0" panose="020F0502020204030204" pitchFamily="34" typeface="Calibri"/>
                        </a:rPr>
                        <a:t>Taux de capitalisation retenu</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100" u="none">
                          <a:solidFill>
                            <a:srgbClr val="000000"/>
                          </a:solidFill>
                          <a:effectLst/>
                          <a:latin charset="0" panose="020F0502020204030204" pitchFamily="34" typeface="Calibri"/>
                        </a:rPr>
                        <a:t>5,56%</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1865176894"/>
                  </a:ext>
                </a:extLst>
              </a:tr>
              <a:tr h="190500">
                <a:tc>
                  <a:txBody>
                    <a:bodyPr/>
                    <a:lstStyle/>
                    <a:p>
                      <a:pPr algn="l" fontAlgn="ctr"/>
                      <a:r>
                        <a:rPr b="1" i="0" lang="fr-FR" strike="noStrike" sz="1100" u="none">
                          <a:solidFill>
                            <a:srgbClr val="000000"/>
                          </a:solidFill>
                          <a:effectLst/>
                          <a:latin charset="0" panose="020F0502020204030204" pitchFamily="34" typeface="Calibri"/>
                        </a:rPr>
                        <a:t>Loyer de référence (dh/m²/mois)</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D9D9D9"/>
                    </a:solidFill>
                  </a:tcPr>
                </a:tc>
                <a:tc>
                  <a:txBody>
                    <a:bodyPr/>
                    <a:lstStyle/>
                    <a:p>
                      <a:pPr algn="r" fontAlgn="ctr"/>
                      <a:r>
                        <a:rPr b="0" i="0" lang="fr-FR" strike="noStrike" sz="1100" u="none">
                          <a:solidFill>
                            <a:srgbClr val="000000"/>
                          </a:solidFill>
                          <a:effectLst/>
                          <a:latin charset="0" panose="020F0502020204030204" pitchFamily="34" typeface="Calibri"/>
                        </a:rPr>
                        <a:t>53</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F2F2"/>
                    </a:solidFill>
                  </a:tcPr>
                </a:tc>
                <a:extLst>
                  <a:ext uri="{0D108BD9-81ED-4DB2-BD59-A6C34878D82A}">
                    <a16:rowId xmlns:a16="http://schemas.microsoft.com/office/drawing/2014/main" val="3690278038"/>
                  </a:ext>
                </a:extLst>
              </a:tr>
              <a:tr h="190500">
                <a:tc>
                  <a:txBody>
                    <a:bodyPr/>
                    <a:lstStyle/>
                    <a:p>
                      <a:pPr algn="l" fontAlgn="ctr"/>
                      <a:r>
                        <a:rPr b="1" i="0" lang="fr-FR" strike="noStrike" sz="1000" u="none">
                          <a:solidFill>
                            <a:srgbClr val="FFFFFF"/>
                          </a:solidFill>
                          <a:effectLst/>
                          <a:latin charset="0" panose="020F0502020204030204" pitchFamily="34" typeface="Calibri"/>
                        </a:rPr>
                        <a:t>Estimation (dh)</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C0504D"/>
                    </a:solidFill>
                  </a:tcPr>
                </a:tc>
                <a:tc>
                  <a:txBody>
                    <a:bodyPr/>
                    <a:lstStyle/>
                    <a:p>
                      <a:pPr algn="r" fontAlgn="ctr"/>
                      <a:r>
                        <a:rPr b="1" i="0" lang="fr-FR" strike="noStrike" sz="1000" u="none">
                          <a:solidFill>
                            <a:srgbClr val="C0504D"/>
                          </a:solidFill>
                          <a:effectLst/>
                          <a:latin charset="0" panose="020F0502020204030204" pitchFamily="34" typeface="Calibri"/>
                        </a:rPr>
                        <a:t>1 568 939</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F2DCDB"/>
                    </a:solidFill>
                  </a:tcPr>
                </a:tc>
                <a:extLst>
                  <a:ext uri="{0D108BD9-81ED-4DB2-BD59-A6C34878D82A}">
                    <a16:rowId xmlns:a16="http://schemas.microsoft.com/office/drawing/2014/main" val="2615622164"/>
                  </a:ext>
                </a:extLst>
              </a:tr>
              <a:tr h="190500">
                <a:tc>
                  <a:txBody>
                    <a:bodyPr/>
                    <a:lstStyle/>
                    <a:p>
                      <a:pPr algn="l" fontAlgn="ctr"/>
                      <a:r>
                        <a:rPr b="1" i="0" lang="fr-FR" strike="noStrike" sz="1000" u="none">
                          <a:solidFill>
                            <a:srgbClr val="FFFFFF"/>
                          </a:solidFill>
                          <a:effectLst/>
                          <a:latin charset="0" panose="020F0502020204030204" pitchFamily="34" typeface="Calibri"/>
                        </a:rPr>
                        <a:t>Estimation (dh/m²)</a:t>
                      </a:r>
                    </a:p>
                  </a:txBody>
                  <a:tcPr anchor="ctr" marB="0" marL="85725" marR="95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963634"/>
                    </a:solidFill>
                  </a:tcPr>
                </a:tc>
                <a:tc>
                  <a:txBody>
                    <a:bodyPr/>
                    <a:lstStyle/>
                    <a:p>
                      <a:pPr algn="r" fontAlgn="ctr"/>
                      <a:r>
                        <a:rPr b="1" dirty="0" i="0" lang="fr-FR" strike="noStrike" sz="1000" u="none">
                          <a:solidFill>
                            <a:srgbClr val="C0504D"/>
                          </a:solidFill>
                          <a:effectLst/>
                          <a:latin charset="0" panose="020F0502020204030204" pitchFamily="34" typeface="Calibri"/>
                        </a:rPr>
                        <a:t>11 508</a:t>
                      </a:r>
                    </a:p>
                  </a:txBody>
                  <a:tcPr anchor="ctr" marB="0" marL="9525" marR="85725" marT="9525">
                    <a:lnL algn="ctr" cap="flat" cmpd="sng" w="6350">
                      <a:solidFill>
                        <a:srgbClr val="000000"/>
                      </a:solidFill>
                      <a:prstDash val="solid"/>
                      <a:round/>
                      <a:headEnd len="med" type="none" w="med"/>
                      <a:tailEnd len="med" type="none" w="med"/>
                    </a:lnL>
                    <a:lnR algn="ctr" cap="flat" cmpd="sng" w="6350">
                      <a:solidFill>
                        <a:srgbClr val="000000"/>
                      </a:solidFill>
                      <a:prstDash val="solid"/>
                      <a:round/>
                      <a:headEnd len="med" type="none" w="med"/>
                      <a:tailEnd len="med" type="none" w="med"/>
                    </a:lnR>
                    <a:lnT algn="ctr" cap="flat" cmpd="sng" w="6350">
                      <a:solidFill>
                        <a:srgbClr val="000000"/>
                      </a:solidFill>
                      <a:prstDash val="solid"/>
                      <a:round/>
                      <a:headEnd len="med" type="none" w="med"/>
                      <a:tailEnd len="med" type="none" w="med"/>
                    </a:lnT>
                    <a:lnB algn="ctr" cap="flat" cmpd="sng" w="6350">
                      <a:solidFill>
                        <a:srgbClr val="000000"/>
                      </a:solidFill>
                      <a:prstDash val="solid"/>
                      <a:round/>
                      <a:headEnd len="med" type="none" w="med"/>
                      <a:tailEnd len="med" type="none" w="med"/>
                    </a:lnB>
                    <a:solidFill>
                      <a:srgbClr val="E6B8B7"/>
                    </a:solidFill>
                  </a:tcPr>
                </a:tc>
                <a:extLst>
                  <a:ext uri="{0D108BD9-81ED-4DB2-BD59-A6C34878D82A}">
                    <a16:rowId xmlns:a16="http://schemas.microsoft.com/office/drawing/2014/main" val="3267283976"/>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09365161"/>
              </p:ext>
            </p:extLst>
          </p:nvPr>
        </p:nvGraphicFramePr>
        <p:xfrm>
          <a:off x="188638" y="6657687"/>
          <a:ext cx="4813300" cy="790575"/>
        </p:xfrm>
        <a:graphic>
          <a:graphicData uri="http://schemas.openxmlformats.org/drawingml/2006/table">
            <a:tbl>
              <a:tblPr/>
              <a:tblGrid>
                <a:gridCol w="3871567">
                  <a:extLst>
                    <a:ext uri="{9D8B030D-6E8A-4147-A177-3AD203B41FA5}">
                      <a16:colId xmlns:a16="http://schemas.microsoft.com/office/drawing/2014/main" val="1570981398"/>
                    </a:ext>
                  </a:extLst>
                </a:gridCol>
                <a:gridCol w="941733">
                  <a:extLst>
                    <a:ext uri="{9D8B030D-6E8A-4147-A177-3AD203B41FA5}">
                      <a16:colId xmlns:a16="http://schemas.microsoft.com/office/drawing/2014/main" val="3642705900"/>
                    </a:ext>
                  </a:extLst>
                </a:gridCol>
              </a:tblGrid>
              <a:tr h="200025">
                <a:tc gridSpan="2">
                  <a:txBody>
                    <a:bodyPr/>
                    <a:lstStyle/>
                    <a:p>
                      <a:pPr algn="ctr" fontAlgn="ctr"/>
                      <a:r>
                        <a:rPr b="1" i="0" lang="fr-FR" strike="noStrike" sz="1100" u="none">
                          <a:solidFill>
                            <a:srgbClr val="FFFFFF"/>
                          </a:solidFill>
                          <a:effectLst/>
                          <a:latin charset="0" panose="020F0502020204030204" pitchFamily="34" typeface="Calibri"/>
                        </a:rPr>
                        <a:t>Paramères</a:t>
                      </a:r>
                    </a:p>
                  </a:txBody>
                  <a:tcPr anchor="ctr" marB="0" marL="9525" marR="9525" marT="9525">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1F497D"/>
                    </a:solidFill>
                  </a:tcPr>
                </a:tc>
                <a:tc hMerge="1">
                  <a:txBody>
                    <a:bodyPr/>
                    <a:lstStyle/>
                    <a:p>
                      <a:endParaRPr lang="fr-FR"/>
                    </a:p>
                  </a:txBody>
                  <a:tcPr/>
                </a:tc>
                <a:extLst>
                  <a:ext uri="{0D108BD9-81ED-4DB2-BD59-A6C34878D82A}">
                    <a16:rowId xmlns:a16="http://schemas.microsoft.com/office/drawing/2014/main" val="2138489492"/>
                  </a:ext>
                </a:extLst>
              </a:tr>
              <a:tr h="200025">
                <a:tc>
                  <a:txBody>
                    <a:bodyPr/>
                    <a:lstStyle/>
                    <a:p>
                      <a:pPr algn="l" fontAlgn="ctr"/>
                      <a:r>
                        <a:rPr b="0" i="0" lang="fr-FR" strike="noStrike" sz="1100" u="none">
                          <a:solidFill>
                            <a:srgbClr val="000000"/>
                          </a:solidFill>
                          <a:effectLst/>
                          <a:latin charset="0" panose="020F0502020204030204" pitchFamily="34" typeface="Calibri"/>
                        </a:rPr>
                        <a:t>Augmentation triénale (% du loyer brut)</a:t>
                      </a:r>
                    </a:p>
                  </a:txBody>
                  <a:tcPr anchor="ctr" marB="0" marL="85725" marR="9525" marT="9525">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1100" u="none">
                          <a:solidFill>
                            <a:srgbClr val="00B0F0"/>
                          </a:solidFill>
                          <a:effectLst/>
                          <a:latin charset="0" panose="020F0502020204030204" pitchFamily="34" typeface="Calibri"/>
                        </a:rPr>
                        <a:t>8%</a:t>
                      </a:r>
                    </a:p>
                  </a:txBody>
                  <a:tcPr anchor="ctr" marB="0" marL="9525" marR="85725" marT="95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extLst>
                  <a:ext uri="{0D108BD9-81ED-4DB2-BD59-A6C34878D82A}">
                    <a16:rowId xmlns:a16="http://schemas.microsoft.com/office/drawing/2014/main" val="1486310250"/>
                  </a:ext>
                </a:extLst>
              </a:tr>
              <a:tr h="200025">
                <a:tc>
                  <a:txBody>
                    <a:bodyPr/>
                    <a:lstStyle/>
                    <a:p>
                      <a:pPr algn="l" fontAlgn="ctr"/>
                      <a:r>
                        <a:rPr b="0" i="0" lang="fr-FR" strike="noStrike" sz="1100" u="none">
                          <a:solidFill>
                            <a:srgbClr val="000000"/>
                          </a:solidFill>
                          <a:effectLst/>
                          <a:latin charset="0" panose="020F0502020204030204" pitchFamily="34" typeface="Calibri"/>
                        </a:rPr>
                        <a:t>Taux d'actualisation retenue (% du loyer brut)</a:t>
                      </a:r>
                    </a:p>
                  </a:txBody>
                  <a:tcPr anchor="ctr" marB="0" marL="85725" marR="9525" marT="9525">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1100" u="none">
                          <a:solidFill>
                            <a:srgbClr val="00B0F0"/>
                          </a:solidFill>
                          <a:effectLst/>
                          <a:latin charset="0" panose="020F0502020204030204" pitchFamily="34" typeface="Calibri"/>
                        </a:rPr>
                        <a:t>8,5%</a:t>
                      </a:r>
                    </a:p>
                  </a:txBody>
                  <a:tcPr anchor="ctr" marB="0" marL="9525" marR="85725" marT="95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extLst>
                  <a:ext uri="{0D108BD9-81ED-4DB2-BD59-A6C34878D82A}">
                    <a16:rowId xmlns:a16="http://schemas.microsoft.com/office/drawing/2014/main" val="2814622034"/>
                  </a:ext>
                </a:extLst>
              </a:tr>
              <a:tr h="190500">
                <a:tc>
                  <a:txBody>
                    <a:bodyPr/>
                    <a:lstStyle/>
                    <a:p>
                      <a:pPr algn="l" fontAlgn="ctr"/>
                      <a:r>
                        <a:rPr b="0" i="0" lang="fr-FR" strike="noStrike" sz="1100" u="none">
                          <a:solidFill>
                            <a:srgbClr val="000000"/>
                          </a:solidFill>
                          <a:effectLst/>
                          <a:latin charset="0" panose="020F0502020204030204" pitchFamily="34" typeface="Calibri"/>
                        </a:rPr>
                        <a:t>Taux de capitalisation à la dernière année (% du loyer brut)</a:t>
                      </a:r>
                    </a:p>
                  </a:txBody>
                  <a:tcPr anchor="ctr" marB="0" marL="85725" marR="9525" marT="9525">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C5D9F1"/>
                    </a:solidFill>
                  </a:tcPr>
                </a:tc>
                <a:tc>
                  <a:txBody>
                    <a:bodyPr/>
                    <a:lstStyle/>
                    <a:p>
                      <a:pPr algn="r" fontAlgn="ctr"/>
                      <a:r>
                        <a:rPr b="1" dirty="0" i="0" lang="fr-FR" strike="noStrike" sz="1100" u="none">
                          <a:solidFill>
                            <a:srgbClr val="00B0F0"/>
                          </a:solidFill>
                          <a:effectLst/>
                          <a:latin charset="0" panose="020F0502020204030204" pitchFamily="34" typeface="Calibri"/>
                        </a:rPr>
                        <a:t>5,56%</a:t>
                      </a:r>
                    </a:p>
                  </a:txBody>
                  <a:tcPr anchor="ctr" marB="0" marL="9525" marR="85725" marT="95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DCE6F1"/>
                    </a:solidFill>
                  </a:tcPr>
                </a:tc>
                <a:extLst>
                  <a:ext uri="{0D108BD9-81ED-4DB2-BD59-A6C34878D82A}">
                    <a16:rowId xmlns:a16="http://schemas.microsoft.com/office/drawing/2014/main" val="865267882"/>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007741621"/>
              </p:ext>
            </p:extLst>
          </p:nvPr>
        </p:nvGraphicFramePr>
        <p:xfrm>
          <a:off x="188635" y="7549655"/>
          <a:ext cx="6552729" cy="2040238"/>
        </p:xfrm>
        <a:graphic>
          <a:graphicData uri="http://schemas.openxmlformats.org/drawingml/2006/table">
            <a:tbl>
              <a:tblPr/>
              <a:tblGrid>
                <a:gridCol w="1051614">
                  <a:extLst>
                    <a:ext uri="{9D8B030D-6E8A-4147-A177-3AD203B41FA5}">
                      <a16:colId xmlns:a16="http://schemas.microsoft.com/office/drawing/2014/main" val="649556559"/>
                    </a:ext>
                  </a:extLst>
                </a:gridCol>
                <a:gridCol w="831943">
                  <a:extLst>
                    <a:ext uri="{9D8B030D-6E8A-4147-A177-3AD203B41FA5}">
                      <a16:colId xmlns:a16="http://schemas.microsoft.com/office/drawing/2014/main" val="2855538462"/>
                    </a:ext>
                  </a:extLst>
                </a:gridCol>
                <a:gridCol w="401951">
                  <a:extLst>
                    <a:ext uri="{9D8B030D-6E8A-4147-A177-3AD203B41FA5}">
                      <a16:colId xmlns:a16="http://schemas.microsoft.com/office/drawing/2014/main" val="631866474"/>
                    </a:ext>
                  </a:extLst>
                </a:gridCol>
                <a:gridCol w="401951">
                  <a:extLst>
                    <a:ext uri="{9D8B030D-6E8A-4147-A177-3AD203B41FA5}">
                      <a16:colId xmlns:a16="http://schemas.microsoft.com/office/drawing/2014/main" val="2253004475"/>
                    </a:ext>
                  </a:extLst>
                </a:gridCol>
                <a:gridCol w="401951">
                  <a:extLst>
                    <a:ext uri="{9D8B030D-6E8A-4147-A177-3AD203B41FA5}">
                      <a16:colId xmlns:a16="http://schemas.microsoft.com/office/drawing/2014/main" val="2212798057"/>
                    </a:ext>
                  </a:extLst>
                </a:gridCol>
                <a:gridCol w="401951">
                  <a:extLst>
                    <a:ext uri="{9D8B030D-6E8A-4147-A177-3AD203B41FA5}">
                      <a16:colId xmlns:a16="http://schemas.microsoft.com/office/drawing/2014/main" val="1629645669"/>
                    </a:ext>
                  </a:extLst>
                </a:gridCol>
                <a:gridCol w="401951">
                  <a:extLst>
                    <a:ext uri="{9D8B030D-6E8A-4147-A177-3AD203B41FA5}">
                      <a16:colId xmlns:a16="http://schemas.microsoft.com/office/drawing/2014/main" val="504204833"/>
                    </a:ext>
                  </a:extLst>
                </a:gridCol>
                <a:gridCol w="401951">
                  <a:extLst>
                    <a:ext uri="{9D8B030D-6E8A-4147-A177-3AD203B41FA5}">
                      <a16:colId xmlns:a16="http://schemas.microsoft.com/office/drawing/2014/main" val="3360420390"/>
                    </a:ext>
                  </a:extLst>
                </a:gridCol>
                <a:gridCol w="401951">
                  <a:extLst>
                    <a:ext uri="{9D8B030D-6E8A-4147-A177-3AD203B41FA5}">
                      <a16:colId xmlns:a16="http://schemas.microsoft.com/office/drawing/2014/main" val="2852943842"/>
                    </a:ext>
                  </a:extLst>
                </a:gridCol>
                <a:gridCol w="401951">
                  <a:extLst>
                    <a:ext uri="{9D8B030D-6E8A-4147-A177-3AD203B41FA5}">
                      <a16:colId xmlns:a16="http://schemas.microsoft.com/office/drawing/2014/main" val="1254625155"/>
                    </a:ext>
                  </a:extLst>
                </a:gridCol>
                <a:gridCol w="616947">
                  <a:extLst>
                    <a:ext uri="{9D8B030D-6E8A-4147-A177-3AD203B41FA5}">
                      <a16:colId xmlns:a16="http://schemas.microsoft.com/office/drawing/2014/main" val="2887801012"/>
                    </a:ext>
                  </a:extLst>
                </a:gridCol>
                <a:gridCol w="836617">
                  <a:extLst>
                    <a:ext uri="{9D8B030D-6E8A-4147-A177-3AD203B41FA5}">
                      <a16:colId xmlns:a16="http://schemas.microsoft.com/office/drawing/2014/main" val="107976887"/>
                    </a:ext>
                  </a:extLst>
                </a:gridCol>
              </a:tblGrid>
              <a:tr h="115760">
                <a:tc gridSpan="12">
                  <a:txBody>
                    <a:bodyPr/>
                    <a:lstStyle/>
                    <a:p>
                      <a:pPr algn="ctr" fontAlgn="ctr"/>
                      <a:r>
                        <a:rPr b="1" i="0" lang="fr-FR" strike="noStrike" sz="700" u="none">
                          <a:solidFill>
                            <a:srgbClr val="FFFFFF"/>
                          </a:solidFill>
                          <a:effectLst/>
                          <a:latin charset="0" panose="020F0502020204030204" pitchFamily="34" typeface="Calibri"/>
                        </a:rPr>
                        <a:t>Flux financiers actualisés</a:t>
                      </a:r>
                    </a:p>
                  </a:txBody>
                  <a:tcPr anchor="ctr" marB="0" marL="4384" marR="4384" marT="4384">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959082226"/>
                  </a:ext>
                </a:extLst>
              </a:tr>
              <a:tr h="115760">
                <a:tc>
                  <a:txBody>
                    <a:bodyPr/>
                    <a:lstStyle/>
                    <a:p>
                      <a:pPr algn="l" fontAlgn="ctr"/>
                      <a:r>
                        <a:rPr b="0" i="0" lang="fr-FR" strike="noStrike" sz="700" u="none">
                          <a:solidFill>
                            <a:srgbClr val="000000"/>
                          </a:solidFill>
                          <a:effectLst/>
                          <a:latin charset="0" panose="020F0502020204030204" pitchFamily="34" typeface="Calibri"/>
                        </a:rPr>
                        <a:t>Exercice</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 </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1</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2</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3</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5</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8</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9</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ctr" fontAlgn="ctr"/>
                      <a:r>
                        <a:rPr b="1" i="0" lang="fr-FR" strike="noStrike" sz="700" u="none">
                          <a:solidFill>
                            <a:srgbClr val="000000"/>
                          </a:solidFill>
                          <a:effectLst/>
                          <a:latin charset="0" panose="020F0502020204030204" pitchFamily="34" typeface="Calibri"/>
                        </a:rPr>
                        <a:t>∑</a:t>
                      </a:r>
                    </a:p>
                  </a:txBody>
                  <a:tcPr anchor="ctr" marB="0" marL="4384" marR="4384"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2375164534"/>
                  </a:ext>
                </a:extLst>
              </a:tr>
              <a:tr h="115760">
                <a:tc>
                  <a:txBody>
                    <a:bodyPr/>
                    <a:lstStyle/>
                    <a:p>
                      <a:pPr algn="l" fontAlgn="ctr"/>
                      <a:r>
                        <a:rPr b="0" i="0" lang="fr-FR" strike="noStrike" sz="700" u="none">
                          <a:solidFill>
                            <a:srgbClr val="000000"/>
                          </a:solidFill>
                          <a:effectLst/>
                          <a:latin charset="0" panose="020F0502020204030204" pitchFamily="34" typeface="Calibri"/>
                        </a:rPr>
                        <a:t>Année</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 </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0000"/>
                          </a:solidFill>
                          <a:effectLst/>
                          <a:latin charset="0" panose="020F0502020204030204" pitchFamily="34" typeface="Calibri"/>
                        </a:rPr>
                        <a:t>2022</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2023</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2025</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2028</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2029</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2030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1" i="0" lang="fr-FR" strike="noStrike" sz="700" u="none">
                          <a:solidFill>
                            <a:srgbClr val="000000"/>
                          </a:solidFill>
                          <a:effectLst/>
                          <a:latin charset="0" panose="020F0502020204030204" pitchFamily="34" typeface="Calibri"/>
                        </a:rPr>
                        <a:t> </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2507990122"/>
                  </a:ext>
                </a:extLst>
              </a:tr>
              <a:tr h="115760">
                <a:tc>
                  <a:txBody>
                    <a:bodyPr/>
                    <a:lstStyle/>
                    <a:p>
                      <a:pPr algn="l" fontAlgn="ctr"/>
                      <a:r>
                        <a:rPr b="0" i="0" lang="fr-FR" strike="noStrike" sz="700" u="none">
                          <a:solidFill>
                            <a:srgbClr val="000000"/>
                          </a:solidFill>
                          <a:effectLst/>
                          <a:latin charset="0" panose="020F0502020204030204" pitchFamily="34" typeface="Calibri"/>
                        </a:rPr>
                        <a:t>Loyer brut (dh)</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B0F0"/>
                          </a:solidFill>
                          <a:effectLst/>
                          <a:latin charset="0" panose="020F0502020204030204" pitchFamily="34" typeface="Calibri"/>
                        </a:rPr>
                        <a:t>87 304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87 304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80 464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74 161</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73 819</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68 036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62 706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62 417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57 527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53 020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619 454</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1818406985"/>
                  </a:ext>
                </a:extLst>
              </a:tr>
              <a:tr h="226951">
                <a:tc>
                  <a:txBody>
                    <a:bodyPr/>
                    <a:lstStyle/>
                    <a:p>
                      <a:pPr algn="l" fontAlgn="ctr"/>
                      <a:r>
                        <a:rPr b="0" i="0" lang="fr-FR" strike="noStrike" sz="700" u="none">
                          <a:solidFill>
                            <a:srgbClr val="000000"/>
                          </a:solidFill>
                          <a:effectLst/>
                          <a:latin charset="0" panose="020F0502020204030204" pitchFamily="34" typeface="Calibri"/>
                        </a:rPr>
                        <a:t>Assurances (% du loyer brut)</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B0F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2601605448"/>
                  </a:ext>
                </a:extLst>
              </a:tr>
              <a:tr h="206354">
                <a:tc>
                  <a:txBody>
                    <a:bodyPr/>
                    <a:lstStyle/>
                    <a:p>
                      <a:pPr algn="l" fontAlgn="ctr"/>
                      <a:r>
                        <a:rPr b="0" i="0" lang="fr-FR" strike="noStrike" sz="700" u="none">
                          <a:solidFill>
                            <a:srgbClr val="000000"/>
                          </a:solidFill>
                          <a:effectLst/>
                          <a:latin charset="0" panose="020F0502020204030204" pitchFamily="34" typeface="Calibri"/>
                        </a:rPr>
                        <a:t>Entretien (% du loyer brut)</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B0F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1780269961"/>
                  </a:ext>
                </a:extLst>
              </a:tr>
              <a:tr h="226951">
                <a:tc>
                  <a:txBody>
                    <a:bodyPr/>
                    <a:lstStyle/>
                    <a:p>
                      <a:pPr algn="l" fontAlgn="ctr"/>
                      <a:r>
                        <a:rPr b="0" i="0" lang="fr-FR" strike="noStrike" sz="700" u="none">
                          <a:solidFill>
                            <a:srgbClr val="000000"/>
                          </a:solidFill>
                          <a:effectLst/>
                          <a:latin charset="0" panose="020F0502020204030204" pitchFamily="34" typeface="Calibri"/>
                        </a:rPr>
                        <a:t>Réparations (% du loyer brut)</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B0F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3186906815"/>
                  </a:ext>
                </a:extLst>
              </a:tr>
              <a:tr h="226951">
                <a:tc>
                  <a:txBody>
                    <a:bodyPr/>
                    <a:lstStyle/>
                    <a:p>
                      <a:pPr algn="l" fontAlgn="ctr"/>
                      <a:r>
                        <a:rPr b="0" i="0" lang="fr-FR" strike="noStrike" sz="700" u="none">
                          <a:solidFill>
                            <a:srgbClr val="000000"/>
                          </a:solidFill>
                          <a:effectLst/>
                          <a:latin charset="0" panose="020F0502020204030204" pitchFamily="34" typeface="Calibri"/>
                        </a:rPr>
                        <a:t>Gros travaux (dh)</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l" fontAlgn="ctr"/>
                      <a:r>
                        <a:rPr b="0" i="0" lang="fr-FR" strike="noStrike" sz="700" u="none">
                          <a:solidFill>
                            <a:srgbClr val="000000"/>
                          </a:solidFill>
                          <a:effectLst/>
                          <a:latin charset="0" panose="020F0502020204030204" pitchFamily="34" typeface="Calibri"/>
                        </a:rPr>
                        <a:t>Moyenne des loyers bruts</a:t>
                      </a:r>
                    </a:p>
                  </a:txBody>
                  <a:tcPr anchor="ctr" marB="0" marL="39453"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3606564844"/>
                  </a:ext>
                </a:extLst>
              </a:tr>
              <a:tr h="226951">
                <a:tc>
                  <a:txBody>
                    <a:bodyPr/>
                    <a:lstStyle/>
                    <a:p>
                      <a:pPr algn="l" fontAlgn="ctr"/>
                      <a:r>
                        <a:rPr b="0" i="0" lang="fr-FR" strike="noStrike" sz="700" u="none">
                          <a:solidFill>
                            <a:srgbClr val="000000"/>
                          </a:solidFill>
                          <a:effectLst/>
                          <a:latin charset="0" panose="020F0502020204030204" pitchFamily="34" typeface="Calibri"/>
                        </a:rPr>
                        <a:t>Frais de gestion (% du loyer brut)</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1" i="0" lang="fr-FR" strike="noStrike" sz="700" u="none">
                          <a:solidFill>
                            <a:srgbClr val="00B0F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2904433862"/>
                  </a:ext>
                </a:extLst>
              </a:tr>
              <a:tr h="115760">
                <a:tc>
                  <a:txBody>
                    <a:bodyPr/>
                    <a:lstStyle/>
                    <a:p>
                      <a:pPr algn="l" fontAlgn="ctr"/>
                      <a:r>
                        <a:rPr b="0" i="0" lang="fr-FR" strike="noStrike" sz="700" u="none">
                          <a:solidFill>
                            <a:srgbClr val="000000"/>
                          </a:solidFill>
                          <a:effectLst/>
                          <a:latin charset="0" panose="020F0502020204030204" pitchFamily="34" typeface="Calibri"/>
                        </a:rPr>
                        <a:t>∑ des charges (dh)</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 </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0</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1322641535"/>
                  </a:ext>
                </a:extLst>
              </a:tr>
              <a:tr h="115760">
                <a:tc>
                  <a:txBody>
                    <a:bodyPr/>
                    <a:lstStyle/>
                    <a:p>
                      <a:pPr algn="l" fontAlgn="ctr"/>
                      <a:r>
                        <a:rPr b="0" i="0" lang="fr-FR" strike="noStrike" sz="700" u="none">
                          <a:solidFill>
                            <a:srgbClr val="000000"/>
                          </a:solidFill>
                          <a:effectLst/>
                          <a:latin charset="0" panose="020F0502020204030204" pitchFamily="34" typeface="Calibri"/>
                        </a:rPr>
                        <a:t>Loyer net (dh)</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 </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5D9F1"/>
                    </a:solidFill>
                  </a:tcPr>
                </a:tc>
                <a:tc>
                  <a:txBody>
                    <a:bodyPr/>
                    <a:lstStyle/>
                    <a:p>
                      <a:pPr algn="r" fontAlgn="ctr"/>
                      <a:r>
                        <a:rPr b="0" i="0" lang="fr-FR" strike="noStrike" sz="700" u="none">
                          <a:solidFill>
                            <a:srgbClr val="000000"/>
                          </a:solidFill>
                          <a:effectLst/>
                          <a:latin charset="0" panose="020F0502020204030204" pitchFamily="34" typeface="Calibri"/>
                        </a:rPr>
                        <a:t>87 304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80 464</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74 161</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73 819</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68 036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62 706</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62 417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57 527</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53 020</a:t>
                      </a:r>
                    </a:p>
                  </a:txBody>
                  <a:tcPr anchor="ctr" marB="0" marL="4384" marR="39453"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DCE6F1"/>
                    </a:solidFill>
                  </a:tcPr>
                </a:tc>
                <a:tc>
                  <a:txBody>
                    <a:bodyPr/>
                    <a:lstStyle/>
                    <a:p>
                      <a:pPr algn="r" fontAlgn="ctr"/>
                      <a:r>
                        <a:rPr b="0" i="0" lang="fr-FR" strike="noStrike" sz="700" u="none">
                          <a:solidFill>
                            <a:srgbClr val="000000"/>
                          </a:solidFill>
                          <a:effectLst/>
                          <a:latin charset="0" panose="020F0502020204030204" pitchFamily="34" typeface="Calibri"/>
                        </a:rPr>
                        <a:t>619 454</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3042794251"/>
                  </a:ext>
                </a:extLst>
              </a:tr>
              <a:tr h="115760">
                <a:tc>
                  <a:txBody>
                    <a:bodyPr/>
                    <a:lstStyle/>
                    <a:p>
                      <a:pPr algn="l" fontAlgn="ctr"/>
                      <a:r>
                        <a:rPr b="1" i="0" lang="fr-FR" strike="noStrike" sz="700" u="none">
                          <a:solidFill>
                            <a:srgbClr val="FFFFFF"/>
                          </a:solidFill>
                          <a:effectLst/>
                          <a:latin charset="0" panose="020F0502020204030204" pitchFamily="34" typeface="Calibri"/>
                        </a:rPr>
                        <a:t>Estimation (dh)</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0504D"/>
                    </a:solidFill>
                  </a:tcPr>
                </a:tc>
                <a:tc>
                  <a:txBody>
                    <a:bodyPr/>
                    <a:lstStyle/>
                    <a:p>
                      <a:pPr algn="l" fontAlgn="ctr"/>
                      <a:r>
                        <a:rPr b="1" i="0" lang="fr-FR" strike="noStrike" sz="700" u="none">
                          <a:solidFill>
                            <a:srgbClr val="FFFFFF"/>
                          </a:solidFill>
                          <a:effectLst/>
                          <a:latin charset="0" panose="020F0502020204030204" pitchFamily="34" typeface="Calibri"/>
                        </a:rPr>
                        <a:t> </a:t>
                      </a:r>
                    </a:p>
                  </a:txBody>
                  <a:tcPr anchor="ctr" marB="0" marL="39453"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C0504D"/>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tc>
                  <a:txBody>
                    <a:bodyPr/>
                    <a:lstStyle/>
                    <a:p>
                      <a:pPr algn="r" fontAlgn="ctr"/>
                      <a:r>
                        <a:rPr b="1" i="0" lang="fr-FR" strike="noStrike" sz="700" u="none">
                          <a:solidFill>
                            <a:srgbClr val="C0504D"/>
                          </a:solidFill>
                          <a:effectLst/>
                          <a:latin charset="0" panose="020F0502020204030204" pitchFamily="34" typeface="Calibri"/>
                        </a:rPr>
                        <a:t>1 572 285</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DCDB"/>
                    </a:solidFill>
                  </a:tcPr>
                </a:tc>
                <a:extLst>
                  <a:ext uri="{0D108BD9-81ED-4DB2-BD59-A6C34878D82A}">
                    <a16:rowId xmlns:a16="http://schemas.microsoft.com/office/drawing/2014/main" val="3732158972"/>
                  </a:ext>
                </a:extLst>
              </a:tr>
              <a:tr h="115760">
                <a:tc>
                  <a:txBody>
                    <a:bodyPr/>
                    <a:lstStyle/>
                    <a:p>
                      <a:pPr algn="l" fontAlgn="ctr"/>
                      <a:r>
                        <a:rPr b="1" i="0" lang="fr-FR" strike="noStrike" sz="700" u="none">
                          <a:solidFill>
                            <a:srgbClr val="FFFFFF"/>
                          </a:solidFill>
                          <a:effectLst/>
                          <a:latin charset="0" panose="020F0502020204030204" pitchFamily="34" typeface="Calibri"/>
                        </a:rPr>
                        <a:t>Estimation (dh/m²)</a:t>
                      </a:r>
                    </a:p>
                  </a:txBody>
                  <a:tcPr anchor="ctr" marB="0" marL="39453" marR="4384" marT="4384">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963634"/>
                    </a:solidFill>
                  </a:tcPr>
                </a:tc>
                <a:tc>
                  <a:txBody>
                    <a:bodyPr/>
                    <a:lstStyle/>
                    <a:p>
                      <a:pPr algn="l" fontAlgn="ctr"/>
                      <a:r>
                        <a:rPr b="1" i="0" lang="fr-FR" strike="noStrike" sz="700" u="none">
                          <a:solidFill>
                            <a:srgbClr val="FFFFFF"/>
                          </a:solidFill>
                          <a:effectLst/>
                          <a:latin charset="0" panose="020F0502020204030204" pitchFamily="34" typeface="Calibri"/>
                        </a:rPr>
                        <a:t> </a:t>
                      </a:r>
                    </a:p>
                  </a:txBody>
                  <a:tcPr anchor="ctr" marB="0" marL="39453"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963634"/>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l" fontAlgn="ctr"/>
                      <a:r>
                        <a:rPr b="1" i="0" lang="fr-FR" strike="noStrike" sz="700" u="none">
                          <a:solidFill>
                            <a:srgbClr val="C0504D"/>
                          </a:solidFill>
                          <a:effectLst/>
                          <a:latin charset="0" panose="020F0502020204030204" pitchFamily="34" typeface="Calibri"/>
                        </a:rPr>
                        <a:t> </a:t>
                      </a:r>
                    </a:p>
                  </a:txBody>
                  <a:tcPr anchor="ctr" marB="0" marL="4384" marR="4384" marT="4384">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rgbClr val="E6B8B7"/>
                    </a:solidFill>
                  </a:tcPr>
                </a:tc>
                <a:tc>
                  <a:txBody>
                    <a:bodyPr/>
                    <a:lstStyle/>
                    <a:p>
                      <a:pPr algn="r" fontAlgn="ctr"/>
                      <a:r>
                        <a:rPr b="1" dirty="0" i="0" lang="fr-FR" strike="noStrike" sz="700" u="none">
                          <a:solidFill>
                            <a:srgbClr val="C0504D"/>
                          </a:solidFill>
                          <a:effectLst/>
                          <a:latin charset="0" panose="020F0502020204030204" pitchFamily="34" typeface="Calibri"/>
                        </a:rPr>
                        <a:t>11 533</a:t>
                      </a:r>
                    </a:p>
                  </a:txBody>
                  <a:tcPr anchor="ctr" marB="0" marL="4384" marR="39453" marT="4384">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E6B8B7"/>
                    </a:solidFill>
                  </a:tcPr>
                </a:tc>
                <a:extLst>
                  <a:ext uri="{0D108BD9-81ED-4DB2-BD59-A6C34878D82A}">
                    <a16:rowId xmlns:a16="http://schemas.microsoft.com/office/drawing/2014/main" val="1774667294"/>
                  </a:ext>
                </a:extLst>
              </a:tr>
            </a:tbl>
          </a:graphicData>
        </a:graphic>
      </p:graphicFrame>
    </p:spTree>
    <p:extLst>
      <p:ext uri="{BB962C8B-B14F-4D97-AF65-F5344CB8AC3E}">
        <p14:creationId xmlns:p14="http://schemas.microsoft.com/office/powerpoint/2010/main" val="3223064224"/>
      </p:ext>
    </p:extLst>
  </p:cSld>
  <p:clrMapOvr>
    <a:masterClrMapping/>
  </p:clrMapOvr>
  <p:timing>
    <p:tnLst>
      <p:par>
        <p:cTn dur="indefinite" id="1" nodeType="tmRoot" restart="never"/>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ZoneTexte 4"/>
          <p:cNvSpPr txBox="1"/>
          <p:nvPr/>
        </p:nvSpPr>
        <p:spPr>
          <a:xfrm>
            <a:off x="-234823" y="560512"/>
            <a:ext cx="7326364" cy="584775"/>
          </a:xfrm>
          <a:prstGeom prst="rect">
            <a:avLst/>
          </a:prstGeom>
          <a:noFill/>
        </p:spPr>
        <p:txBody>
          <a:bodyPr rtlCol="0" wrap="square">
            <a:spAutoFit/>
          </a:bodyPr>
          <a:lstStyle/>
          <a:p>
            <a:pPr algn="ctr"/>
            <a:r>
              <a:rPr b="1" dirty="0" lang="fr-FR" sz="1600">
                <a:solidFill>
                  <a:schemeClr val="tx2"/>
                </a:solidFill>
                <a:latin charset="0" panose="02020603050405020304" pitchFamily="18" typeface="Times New Roman"/>
                <a:cs charset="0" panose="02020603050405020304" pitchFamily="18" typeface="Times New Roman"/>
              </a:rPr>
              <a:t>Tableau récapitulatif </a:t>
            </a:r>
          </a:p>
          <a:p>
            <a:pPr algn="ctr"/>
            <a:r>
              <a:rPr b="1" dirty="0" lang="fr-FR" sz="1600">
                <a:solidFill>
                  <a:schemeClr val="tx2"/>
                </a:solidFill>
                <a:latin charset="0" panose="02020603050405020304" pitchFamily="18" typeface="Times New Roman"/>
                <a:cs charset="0" panose="02020603050405020304" pitchFamily="18" typeface="Times New Roman"/>
              </a:rPr>
              <a:t>des méthodes d’évaluation proposées</a:t>
            </a:r>
          </a:p>
        </p:txBody>
      </p:sp>
      <p:pic>
        <p:nvPicPr>
          <p:cNvPr id="14" name="Image 13"/>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1" y="26031"/>
            <a:ext cx="1916832" cy="691876"/>
          </a:xfrm>
          <a:prstGeom prst="rect">
            <a:avLst/>
          </a:prstGeom>
        </p:spPr>
      </p:pic>
      <p:sp>
        <p:nvSpPr>
          <p:cNvPr id="19" name="ZoneTexte 18"/>
          <p:cNvSpPr txBox="1"/>
          <p:nvPr/>
        </p:nvSpPr>
        <p:spPr>
          <a:xfrm>
            <a:off x="116631" y="3826235"/>
            <a:ext cx="6644239" cy="2045372"/>
          </a:xfrm>
          <a:prstGeom prst="rect">
            <a:avLst/>
          </a:prstGeom>
          <a:solidFill>
            <a:schemeClr val="bg1">
              <a:lumMod val="95000"/>
            </a:schemeClr>
          </a:solidFill>
        </p:spPr>
        <p:txBody>
          <a:bodyPr anchor="ctr" anchorCtr="0" rtlCol="0" wrap="square">
            <a:noAutofit/>
          </a:bodyPr>
          <a:lstStyle>
            <a:defPPr>
              <a:defRPr lang="fr-FR"/>
            </a:defPPr>
            <a:lvl1pPr>
              <a:defRPr sz="1000"/>
            </a:lvl1pPr>
          </a:lstStyle>
          <a:p>
            <a:r>
              <a:rPr b="1" dirty="0" lang="fr-FR" smtClean="0" sz="1100">
                <a:latin charset="0" panose="02020603050405020304" pitchFamily="18" typeface="Times New Roman"/>
                <a:cs charset="0" panose="02020603050405020304" pitchFamily="18" typeface="Times New Roman"/>
              </a:rPr>
              <a:t>Poste </a:t>
            </a:r>
            <a:r>
              <a:rPr b="1" dirty="0" lang="fr-FR" sz="1100">
                <a:latin charset="0" panose="02020603050405020304" pitchFamily="18" typeface="Times New Roman"/>
                <a:cs charset="0" panose="02020603050405020304" pitchFamily="18" typeface="Times New Roman"/>
              </a:rPr>
              <a:t>de comparaison</a:t>
            </a:r>
            <a:r>
              <a:rPr b="1" dirty="0" lang="fr-FR" smtClean="0" sz="1100">
                <a:latin charset="0" panose="02020603050405020304" pitchFamily="18" typeface="Times New Roman"/>
                <a:cs charset="0" panose="02020603050405020304" pitchFamily="18" typeface="Times New Roman"/>
              </a:rPr>
              <a:t>:</a:t>
            </a:r>
          </a:p>
          <a:p>
            <a:pPr indent="-171450" marL="171450">
              <a:buFont charset="0" panose="020B0604020202020204" pitchFamily="34" typeface="Arial"/>
              <a:buChar char="•"/>
            </a:pPr>
            <a:r>
              <a:rPr dirty="0" lang="fr-FR" smtClean="0" sz="1050">
                <a:latin charset="0" panose="02020603050405020304" pitchFamily="18" typeface="Times New Roman"/>
                <a:cs charset="0" panose="02020603050405020304" pitchFamily="18" typeface="Times New Roman"/>
              </a:rPr>
              <a:t>Utilisation </a:t>
            </a:r>
            <a:r>
              <a:rPr dirty="0" lang="fr-FR" sz="1050">
                <a:latin charset="0" panose="02020603050405020304" pitchFamily="18" typeface="Times New Roman"/>
                <a:cs charset="0" panose="02020603050405020304" pitchFamily="18" typeface="Times New Roman"/>
              </a:rPr>
              <a:t>de la valeur maximale des prix déclarés au niveau des contrats de vente …. 10 513 dhs/m², compte tenu de la superficie du bien ainsi que sa situation.</a:t>
            </a:r>
          </a:p>
          <a:p>
            <a:endParaRPr dirty="0" lang="fr-FR" sz="1050">
              <a:latin charset="0" panose="02020603050405020304" pitchFamily="18" typeface="Times New Roman"/>
              <a:cs charset="0" panose="02020603050405020304" pitchFamily="18" typeface="Times New Roman"/>
            </a:endParaRPr>
          </a:p>
          <a:p>
            <a:r>
              <a:rPr dirty="0" lang="fr-FR" sz="1050">
                <a:latin charset="0" panose="02020603050405020304" pitchFamily="18" typeface="Times New Roman"/>
                <a:cs charset="0" panose="02020603050405020304" pitchFamily="18" typeface="Times New Roman"/>
              </a:rPr>
              <a:t> </a:t>
            </a:r>
            <a:r>
              <a:rPr b="1" dirty="0" lang="fr-FR" sz="1100">
                <a:latin charset="0" panose="02020603050405020304" pitchFamily="18" typeface="Times New Roman"/>
                <a:cs charset="0" panose="02020603050405020304" pitchFamily="18" typeface="Times New Roman"/>
              </a:rPr>
              <a:t>Capitalisation des revenus:</a:t>
            </a:r>
          </a:p>
          <a:p>
            <a:pPr indent="-171450" marL="171450">
              <a:buFont charset="0" panose="020B0604020202020204" pitchFamily="34" typeface="Arial"/>
              <a:buChar char="•"/>
            </a:pPr>
            <a:r>
              <a:rPr dirty="0" lang="fr-FR" smtClean="0" sz="1050">
                <a:latin charset="0" panose="02020603050405020304" pitchFamily="18" typeface="Times New Roman"/>
                <a:cs charset="0" panose="02020603050405020304" pitchFamily="18" typeface="Times New Roman"/>
              </a:rPr>
              <a:t>Loyer </a:t>
            </a:r>
            <a:r>
              <a:rPr dirty="0" lang="fr-FR" sz="1050">
                <a:latin charset="0" panose="02020603050405020304" pitchFamily="18" typeface="Times New Roman"/>
                <a:cs charset="0" panose="02020603050405020304" pitchFamily="18" typeface="Times New Roman"/>
              </a:rPr>
              <a:t>mensuel (moyenne pondérée des offres de location)    :………….. </a:t>
            </a:r>
            <a:r>
              <a:rPr dirty="0" lang="fr-FR" smtClean="0" sz="1050">
                <a:latin charset="0" panose="02020603050405020304" pitchFamily="18" typeface="Times New Roman"/>
                <a:cs charset="0" panose="02020603050405020304" pitchFamily="18" typeface="Times New Roman"/>
              </a:rPr>
              <a:t>53 </a:t>
            </a:r>
            <a:r>
              <a:rPr dirty="0" lang="fr-FR" sz="1050">
                <a:latin charset="0" panose="02020603050405020304" pitchFamily="18" typeface="Times New Roman"/>
                <a:cs charset="0" panose="02020603050405020304" pitchFamily="18" typeface="Times New Roman"/>
              </a:rPr>
              <a:t>dhs/m² </a:t>
            </a:r>
            <a:r>
              <a:rPr dirty="0" lang="fr-FR" smtClean="0" sz="1050">
                <a:latin charset="0" panose="02020603050405020304" pitchFamily="18" typeface="Times New Roman"/>
                <a:cs charset="0" panose="02020603050405020304" pitchFamily="18" typeface="Times New Roman"/>
              </a:rPr>
              <a:t>;</a:t>
            </a:r>
            <a:endParaRPr dirty="0" lang="fr-FR" sz="1050">
              <a:latin charset="0" panose="02020603050405020304" pitchFamily="18" typeface="Times New Roman"/>
              <a:cs charset="0" panose="02020603050405020304" pitchFamily="18" typeface="Times New Roman"/>
            </a:endParaRPr>
          </a:p>
          <a:p>
            <a:pPr indent="-171450" marL="171450">
              <a:buFont charset="0" panose="020B0604020202020204" pitchFamily="34" typeface="Arial"/>
              <a:buChar char="•"/>
            </a:pPr>
            <a:r>
              <a:rPr dirty="0" lang="fr-FR" smtClean="0" sz="1050">
                <a:latin charset="0" panose="02020603050405020304" pitchFamily="18" typeface="Times New Roman"/>
                <a:cs charset="0" panose="02020603050405020304" pitchFamily="18" typeface="Times New Roman"/>
              </a:rPr>
              <a:t>Taux </a:t>
            </a:r>
            <a:r>
              <a:rPr dirty="0" lang="fr-FR" sz="1050">
                <a:latin charset="0" panose="02020603050405020304" pitchFamily="18" typeface="Times New Roman"/>
                <a:cs charset="0" panose="02020603050405020304" pitchFamily="18" typeface="Times New Roman"/>
              </a:rPr>
              <a:t>de capitalisation retenu (obtenu à partir de l’étude de marché) :……………….. </a:t>
            </a:r>
            <a:r>
              <a:rPr dirty="0" lang="fr-FR" smtClean="0" sz="1050">
                <a:latin charset="0" panose="02020603050405020304" pitchFamily="18" typeface="Times New Roman"/>
                <a:cs charset="0" panose="02020603050405020304" pitchFamily="18" typeface="Times New Roman"/>
              </a:rPr>
              <a:t>5,56 </a:t>
            </a:r>
            <a:r>
              <a:rPr dirty="0" lang="fr-FR" sz="1050">
                <a:latin charset="0" panose="02020603050405020304" pitchFamily="18" typeface="Times New Roman"/>
                <a:cs charset="0" panose="02020603050405020304" pitchFamily="18" typeface="Times New Roman"/>
              </a:rPr>
              <a:t>%.</a:t>
            </a:r>
          </a:p>
          <a:p>
            <a:endParaRPr dirty="0" lang="fr-FR" smtClean="0" sz="1050">
              <a:latin charset="0" panose="02020603050405020304" pitchFamily="18" typeface="Times New Roman"/>
              <a:cs charset="0" panose="02020603050405020304" pitchFamily="18" typeface="Times New Roman"/>
            </a:endParaRPr>
          </a:p>
          <a:p>
            <a:pPr>
              <a:buClr>
                <a:schemeClr val="tx2"/>
              </a:buClr>
            </a:pPr>
            <a:r>
              <a:rPr b="1" dirty="0" lang="fr-FR" smtClean="0" sz="1100">
                <a:latin charset="0" panose="02020603050405020304" pitchFamily="18" typeface="Times New Roman"/>
                <a:cs charset="0" panose="02020603050405020304" pitchFamily="18" typeface="Times New Roman"/>
              </a:rPr>
              <a:t>Actualisation des flux financiers sur 10 ans</a:t>
            </a:r>
          </a:p>
          <a:p>
            <a:pPr indent="-171450">
              <a:buClr>
                <a:schemeClr val="tx2"/>
              </a:buClr>
              <a:buFont charset="0" panose="020B0604020202020204" pitchFamily="34" typeface="Arial"/>
              <a:buChar char="•"/>
            </a:pPr>
            <a:r>
              <a:rPr dirty="0" lang="fr-FR" smtClean="0" sz="1050">
                <a:latin charset="0" panose="02020603050405020304" pitchFamily="18" typeface="Times New Roman"/>
                <a:cs charset="0" panose="02020603050405020304" pitchFamily="18" typeface="Times New Roman"/>
              </a:rPr>
              <a:t> Augmentation du loyer chaque 03 ans de………………………..  8,00 %</a:t>
            </a:r>
          </a:p>
          <a:p>
            <a:pPr indent="-171450">
              <a:buClr>
                <a:schemeClr val="tx2"/>
              </a:buClr>
              <a:buFont charset="0" panose="020B0604020202020204" pitchFamily="34" typeface="Arial"/>
              <a:buChar char="•"/>
            </a:pPr>
            <a:r>
              <a:rPr dirty="0" lang="fr-FR" smtClean="0" sz="1050">
                <a:latin charset="0" panose="02020603050405020304" pitchFamily="18" typeface="Times New Roman"/>
                <a:cs charset="0" panose="02020603050405020304" pitchFamily="18" typeface="Times New Roman"/>
              </a:rPr>
              <a:t> </a:t>
            </a:r>
            <a:r>
              <a:rPr dirty="0" lang="fr-FR" sz="1050">
                <a:latin charset="0" panose="02020603050405020304" pitchFamily="18" typeface="Times New Roman"/>
                <a:cs charset="0" panose="02020603050405020304" pitchFamily="18" typeface="Times New Roman"/>
              </a:rPr>
              <a:t>Taux d’actualisation……………………………………………… </a:t>
            </a:r>
            <a:r>
              <a:rPr dirty="0" lang="fr-FR" smtClean="0" sz="1050">
                <a:latin charset="0" panose="02020603050405020304" pitchFamily="18" typeface="Times New Roman"/>
                <a:cs charset="0" panose="02020603050405020304" pitchFamily="18" typeface="Times New Roman"/>
              </a:rPr>
              <a:t>8,50 </a:t>
            </a:r>
            <a:r>
              <a:rPr dirty="0" lang="fr-FR" sz="1050">
                <a:latin charset="0" panose="02020603050405020304" pitchFamily="18" typeface="Times New Roman"/>
                <a:cs charset="0" panose="02020603050405020304" pitchFamily="18" typeface="Times New Roman"/>
              </a:rPr>
              <a:t>%</a:t>
            </a:r>
          </a:p>
          <a:p>
            <a:pPr indent="-171450">
              <a:buClr>
                <a:schemeClr val="tx2"/>
              </a:buClr>
              <a:buFont charset="0" panose="020B0604020202020204" pitchFamily="34" typeface="Arial"/>
              <a:buChar char="•"/>
            </a:pPr>
            <a:r>
              <a:rPr dirty="0" lang="fr-FR" sz="1050">
                <a:latin charset="0" panose="02020603050405020304" pitchFamily="18" typeface="Times New Roman"/>
                <a:cs charset="0" panose="02020603050405020304" pitchFamily="18" typeface="Times New Roman"/>
              </a:rPr>
              <a:t> Taux de </a:t>
            </a:r>
            <a:r>
              <a:rPr dirty="0" lang="fr-FR" smtClean="0" sz="1050">
                <a:latin charset="0" panose="02020603050405020304" pitchFamily="18" typeface="Times New Roman"/>
                <a:cs charset="0" panose="02020603050405020304" pitchFamily="18" typeface="Times New Roman"/>
              </a:rPr>
              <a:t>capitalisation……………………………………….….... </a:t>
            </a:r>
            <a:r>
              <a:rPr dirty="0" lang="fr-FR" smtClean="0" sz="1050">
                <a:latin charset="0" panose="02020603050405020304" pitchFamily="18" typeface="Times New Roman"/>
                <a:cs charset="0" panose="02020603050405020304" pitchFamily="18" typeface="Times New Roman"/>
              </a:rPr>
              <a:t> 5,56 %</a:t>
            </a:r>
            <a:endParaRPr dirty="0" lang="fr-FR" sz="1050">
              <a:latin charset="0" panose="02020603050405020304" pitchFamily="18" typeface="Times New Roman"/>
              <a:cs charset="0" panose="02020603050405020304" pitchFamily="18" typeface="Times New Roman"/>
            </a:endParaRPr>
          </a:p>
        </p:txBody>
      </p:sp>
      <p:sp>
        <p:nvSpPr>
          <p:cNvPr id="20" name="ZoneTexte 19"/>
          <p:cNvSpPr txBox="1"/>
          <p:nvPr/>
        </p:nvSpPr>
        <p:spPr>
          <a:xfrm>
            <a:off x="116631" y="3512840"/>
            <a:ext cx="6644239" cy="269932"/>
          </a:xfrm>
          <a:prstGeom prst="rect">
            <a:avLst/>
          </a:prstGeom>
          <a:solidFill>
            <a:schemeClr val="bg1">
              <a:lumMod val="65000"/>
            </a:schemeClr>
          </a:solidFill>
        </p:spPr>
        <p:txBody>
          <a:bodyPr anchor="ctr" anchorCtr="0" rtlCol="0" wrap="square">
            <a:noAutofit/>
          </a:bodyPr>
          <a:lstStyle>
            <a:defPPr>
              <a:defRPr lang="fr-FR"/>
            </a:defPPr>
            <a:lvl1pPr algn="ctr">
              <a:defRPr b="1" sz="1200">
                <a:solidFill>
                  <a:schemeClr val="bg1"/>
                </a:solidFill>
              </a:defRPr>
            </a:lvl1pPr>
          </a:lstStyle>
          <a:p>
            <a:r>
              <a:rPr dirty="0" lang="fr-FR">
                <a:latin charset="0" panose="02020603050405020304" pitchFamily="18" typeface="Times New Roman"/>
                <a:cs charset="0" panose="02020603050405020304" pitchFamily="18" typeface="Times New Roman"/>
              </a:rPr>
              <a:t>Hypothèses de calcul</a:t>
            </a:r>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3" name="ZoneTexte 12"/>
          <p:cNvSpPr txBox="1"/>
          <p:nvPr/>
        </p:nvSpPr>
        <p:spPr>
          <a:xfrm>
            <a:off x="116631" y="6267297"/>
            <a:ext cx="6644239" cy="1667699"/>
          </a:xfrm>
          <a:prstGeom prst="rect">
            <a:avLst/>
          </a:prstGeom>
          <a:solidFill>
            <a:schemeClr val="bg1">
              <a:lumMod val="95000"/>
            </a:schemeClr>
          </a:solidFill>
        </p:spPr>
        <p:txBody>
          <a:bodyPr anchor="ctr" anchorCtr="0" rtlCol="0" wrap="square">
            <a:noAutofit/>
          </a:bodyPr>
          <a:lstStyle/>
          <a:p>
            <a:pPr algn="just" indent="-247642" lvl="0" marL="247642">
              <a:buClr>
                <a:srgbClr val="1F497D"/>
              </a:buClr>
              <a:buFont charset="2" panose="05000000000000000000" pitchFamily="2" typeface="Wingdings"/>
              <a:buChar char="§"/>
            </a:pPr>
            <a:r>
              <a:rPr b="1" dirty="0" lang="fr-FR" sz="1000">
                <a:solidFill>
                  <a:srgbClr val="4F81BD">
                    <a:lumMod val="50000"/>
                  </a:srgbClr>
                </a:solidFill>
                <a:latin charset="0" panose="02020603050405020304" pitchFamily="18" typeface="Times New Roman"/>
                <a:cs charset="0" panose="02020603050405020304" pitchFamily="18" typeface="Times New Roman"/>
              </a:rPr>
              <a:t>(*) La valeur vénale (VV) : </a:t>
            </a:r>
            <a:r>
              <a:rPr dirty="0" lang="fr-FR" sz="1000">
                <a:solidFill>
                  <a:srgbClr val="4F81BD">
                    <a:lumMod val="50000"/>
                  </a:srgbClr>
                </a:solidFill>
                <a:latin charset="0" panose="02020603050405020304" pitchFamily="18" typeface="Times New Roman"/>
                <a:cs charset="0" panose="02020603050405020304" pitchFamily="18" typeface="Times New Roman"/>
              </a:rPr>
              <a:t>L’expert, au vu des éléments soulevés dans ce rapport, a opté pour </a:t>
            </a:r>
            <a:r>
              <a:rPr dirty="0" lang="fr-FR" sz="1000">
                <a:solidFill>
                  <a:schemeClr val="accent1">
                    <a:lumMod val="50000"/>
                  </a:schemeClr>
                </a:solidFill>
                <a:latin charset="0" panose="02020603050405020304" pitchFamily="18" typeface="Times New Roman"/>
                <a:cs charset="0" panose="02020603050405020304" pitchFamily="18" typeface="Times New Roman"/>
              </a:rPr>
              <a:t>la méthode « Capitalisation des Revenus Potentiels » ;</a:t>
            </a:r>
          </a:p>
          <a:p>
            <a:pPr algn="just" indent="-247642" lvl="0" marL="247642">
              <a:buClr>
                <a:srgbClr val="1F497D"/>
              </a:buClr>
              <a:buFont charset="2" panose="05000000000000000000" pitchFamily="2" typeface="Wingdings"/>
              <a:buChar char="§"/>
            </a:pPr>
            <a:r>
              <a:rPr dirty="0" lang="fr-FR" sz="1000">
                <a:solidFill>
                  <a:schemeClr val="accent1">
                    <a:lumMod val="50000"/>
                  </a:schemeClr>
                </a:solidFill>
                <a:latin charset="0" panose="02020603050405020304" pitchFamily="18" typeface="Times New Roman"/>
                <a:cs charset="0" panose="02020603050405020304" pitchFamily="18" typeface="Times New Roman"/>
              </a:rPr>
              <a:t>Nous avons retenu cette méthode </a:t>
            </a:r>
            <a:r>
              <a:rPr dirty="0" lang="fr-FR" sz="1000">
                <a:solidFill>
                  <a:srgbClr val="4F81BD">
                    <a:lumMod val="50000"/>
                  </a:srgbClr>
                </a:solidFill>
                <a:latin charset="0" panose="02020603050405020304" pitchFamily="18" typeface="Times New Roman"/>
                <a:cs charset="0" panose="02020603050405020304" pitchFamily="18" typeface="Times New Roman"/>
              </a:rPr>
              <a:t>vu le potentiel locatif important de l’appartement ;</a:t>
            </a:r>
          </a:p>
          <a:p>
            <a:pPr algn="just" indent="-247642" lvl="0" marL="247642">
              <a:buClr>
                <a:srgbClr val="1F497D"/>
              </a:buClr>
              <a:buFont charset="2" panose="05000000000000000000" pitchFamily="2" typeface="Wingdings"/>
              <a:buChar char="§"/>
            </a:pPr>
            <a:r>
              <a:rPr dirty="0" lang="fr-FR" sz="1000">
                <a:latin charset="0" panose="02020603050405020304" pitchFamily="18" typeface="Times New Roman"/>
                <a:cs charset="0" panose="02020603050405020304" pitchFamily="18" typeface="Times New Roman"/>
              </a:rPr>
              <a:t>Nous n’avons pas retenu la méthode « Poste de comparaison</a:t>
            </a:r>
            <a:r>
              <a:rPr dirty="0" lang="fr-FR" sz="1000">
                <a:solidFill>
                  <a:prstClr val="black"/>
                </a:solidFill>
                <a:latin charset="0" panose="02020603050405020304" pitchFamily="18" typeface="Times New Roman"/>
                <a:cs charset="0" panose="02020603050405020304" pitchFamily="18" typeface="Times New Roman"/>
              </a:rPr>
              <a:t> » vu l’indisponibilité de comparables pertinents au niveau de la zone ; </a:t>
            </a:r>
          </a:p>
          <a:p>
            <a:pPr algn="just" indent="-247642" lvl="0" marL="247642">
              <a:buClr>
                <a:srgbClr val="1F497D"/>
              </a:buClr>
              <a:buFont charset="2" panose="05000000000000000000" pitchFamily="2" typeface="Wingdings"/>
              <a:buChar char="§"/>
            </a:pPr>
            <a:r>
              <a:rPr dirty="0" lang="fr-FR" sz="1000">
                <a:solidFill>
                  <a:prstClr val="black"/>
                </a:solidFill>
                <a:latin charset="0" panose="02020603050405020304" pitchFamily="18" typeface="Times New Roman"/>
                <a:cs charset="0" panose="02020603050405020304" pitchFamily="18" typeface="Times New Roman"/>
              </a:rPr>
              <a:t>La </a:t>
            </a:r>
            <a:r>
              <a:rPr dirty="0" lang="fr-FR" sz="1000">
                <a:latin charset="0" panose="02020603050405020304" pitchFamily="18" typeface="Times New Roman"/>
                <a:cs charset="0" panose="02020603050405020304" pitchFamily="18" typeface="Times New Roman"/>
              </a:rPr>
              <a:t>méthode « Actualisation des Flux Financiers » n’a pas été retenue en raison de l’incertitude des hypothèses de calcul du taux d’actualisation vu la conjoncture économique actuelle fluctuante ; </a:t>
            </a:r>
          </a:p>
          <a:p>
            <a:pPr algn="just" indent="-247642" lvl="0" marL="247642">
              <a:buClr>
                <a:srgbClr val="1F497D"/>
              </a:buClr>
              <a:buFont charset="2" panose="05000000000000000000" pitchFamily="2" typeface="Wingdings"/>
              <a:buChar char="§"/>
            </a:pPr>
            <a:r>
              <a:rPr dirty="0" lang="fr-FR" sz="1000">
                <a:solidFill>
                  <a:prstClr val="black"/>
                </a:solidFill>
                <a:latin charset="0" panose="02020603050405020304" pitchFamily="18" typeface="Times New Roman"/>
                <a:cs charset="0" panose="02020603050405020304" pitchFamily="18" typeface="Times New Roman"/>
              </a:rPr>
              <a:t>(**) le prix </a:t>
            </a:r>
            <a:r>
              <a:rPr dirty="0" lang="fr-FR" sz="1000">
                <a:latin charset="0" panose="02020603050405020304" pitchFamily="18" typeface="Times New Roman"/>
                <a:cs charset="0" panose="02020603050405020304" pitchFamily="18" typeface="Times New Roman"/>
              </a:rPr>
              <a:t>unitaire = La valeur retenue/ La superficie pondérée ; </a:t>
            </a:r>
          </a:p>
          <a:p>
            <a:pPr algn="just" indent="-247642" lvl="0" marL="247642">
              <a:buClr>
                <a:srgbClr val="1F497D"/>
              </a:buClr>
              <a:buFont charset="2" panose="05000000000000000000" pitchFamily="2" typeface="Wingdings"/>
              <a:buChar char="§"/>
            </a:pPr>
            <a:r>
              <a:rPr dirty="0" lang="fr-FR" sz="1000">
                <a:latin charset="0" panose="02020603050405020304" pitchFamily="18" typeface="Times New Roman"/>
                <a:cs charset="0" panose="02020603050405020304" pitchFamily="18" typeface="Times New Roman"/>
              </a:rPr>
              <a:t>***La superficie pondérée = la superficie de l’appartement + (la superficie de la place parking privative (PPP) / 2) </a:t>
            </a:r>
            <a:r>
              <a:rPr dirty="0" lang="fr-FR" sz="1000">
                <a:solidFill>
                  <a:srgbClr val="000000"/>
                </a:solidFill>
                <a:latin charset="0" panose="02020603050405020304" pitchFamily="18" typeface="Times New Roman"/>
                <a:cs charset="0" panose="02020603050405020304" pitchFamily="18" typeface="Times New Roman"/>
              </a:rPr>
              <a:t>;</a:t>
            </a:r>
            <a:endParaRPr dirty="0" lang="fr-FR" sz="1000">
              <a:latin charset="0" panose="02020603050405020304" pitchFamily="18" typeface="Times New Roman"/>
              <a:cs charset="0" panose="02020603050405020304" pitchFamily="18" typeface="Times New Roman"/>
            </a:endParaRPr>
          </a:p>
          <a:p>
            <a:pPr algn="just" indent="-247642" lvl="0" marL="247642">
              <a:buClr>
                <a:srgbClr val="1F497D"/>
              </a:buClr>
              <a:buFont charset="2" panose="05000000000000000000" pitchFamily="2" typeface="Wingdings"/>
              <a:buChar char="§"/>
            </a:pPr>
            <a:r>
              <a:rPr dirty="0" lang="fr-FR" sz="1000">
                <a:solidFill>
                  <a:prstClr val="black"/>
                </a:solidFill>
                <a:latin charset="0" panose="02020603050405020304" pitchFamily="18" typeface="Times New Roman"/>
                <a:cs charset="0" panose="02020603050405020304" pitchFamily="18" typeface="Times New Roman"/>
              </a:rPr>
              <a:t>La valeur vénale retenue a été déterminée pour cet actif, libre de toute occupation, charge ou contrainte.</a:t>
            </a:r>
            <a:endParaRPr dirty="0" lang="fr-FR" sz="900">
              <a:latin charset="0" panose="02020603050405020304" pitchFamily="18" typeface="Times New Roman"/>
              <a:cs charset="0" panose="02020603050405020304" pitchFamily="18" typeface="Times New Roman"/>
            </a:endParaRPr>
          </a:p>
        </p:txBody>
      </p:sp>
      <p:sp>
        <p:nvSpPr>
          <p:cNvPr id="15" name="ZoneTexte 14"/>
          <p:cNvSpPr txBox="1"/>
          <p:nvPr/>
        </p:nvSpPr>
        <p:spPr>
          <a:xfrm>
            <a:off x="116631" y="5995931"/>
            <a:ext cx="6644239" cy="261620"/>
          </a:xfrm>
          <a:prstGeom prst="rect">
            <a:avLst/>
          </a:prstGeom>
          <a:solidFill>
            <a:schemeClr val="bg1">
              <a:lumMod val="65000"/>
            </a:schemeClr>
          </a:solidFill>
        </p:spPr>
        <p:txBody>
          <a:bodyPr anchor="ctr" anchorCtr="0" rtlCol="0" wrap="none">
            <a:noAutofit/>
          </a:bodyPr>
          <a:lstStyle>
            <a:defPPr>
              <a:defRPr lang="fr-FR"/>
            </a:defPPr>
            <a:lvl1pPr algn="ctr">
              <a:defRPr b="1" sz="1200">
                <a:solidFill>
                  <a:schemeClr val="bg1"/>
                </a:solidFill>
              </a:defRPr>
            </a:lvl1pPr>
          </a:lstStyle>
          <a:p>
            <a:r>
              <a:rPr dirty="0" lang="fr-FR">
                <a:latin charset="0" panose="02020603050405020304" pitchFamily="18" typeface="Times New Roman"/>
                <a:cs charset="0" panose="02020603050405020304" pitchFamily="18" typeface="Times New Roman"/>
              </a:rPr>
              <a:t>Nota Bene</a:t>
            </a:r>
          </a:p>
        </p:txBody>
      </p:sp>
      <p:graphicFrame>
        <p:nvGraphicFramePr>
          <p:cNvPr id="18" name="Tableau 17"/>
          <p:cNvGraphicFramePr>
            <a:graphicFrameLocks noGrp="1"/>
          </p:cNvGraphicFramePr>
          <p:nvPr>
            <p:extLst>
              <p:ext uri="{D42A27DB-BD31-4B8C-83A1-F6EECF244321}">
                <p14:modId xmlns:p14="http://schemas.microsoft.com/office/powerpoint/2010/main" val="3730551081"/>
              </p:ext>
            </p:extLst>
          </p:nvPr>
        </p:nvGraphicFramePr>
        <p:xfrm>
          <a:off x="116631" y="8055274"/>
          <a:ext cx="6644239" cy="1377428"/>
        </p:xfrm>
        <a:graphic>
          <a:graphicData uri="http://schemas.openxmlformats.org/drawingml/2006/table">
            <a:tbl>
              <a:tblPr firstRow="1"/>
              <a:tblGrid>
                <a:gridCol w="6644239">
                  <a:extLst>
                    <a:ext uri="{9D8B030D-6E8A-4147-A177-3AD203B41FA5}">
                      <a16:colId xmlns:a16="http://schemas.microsoft.com/office/drawing/2014/main" val="2437334052"/>
                    </a:ext>
                  </a:extLst>
                </a:gridCol>
              </a:tblGrid>
              <a:tr h="248567">
                <a:tc>
                  <a:txBody>
                    <a:bodyPr/>
                    <a:lstStyle/>
                    <a:p>
                      <a:pPr algn="ctr" defTabSz="914400" eaLnBrk="1" fontAlgn="ctr" hangingPunct="1" latinLnBrk="0" marL="0" rtl="0"/>
                      <a:r>
                        <a:rPr b="1" dirty="0" kern="1200" lang="fr-FR" sz="1200">
                          <a:solidFill>
                            <a:schemeClr val="bg1"/>
                          </a:solidFill>
                          <a:latin charset="0" panose="02020603050405020304" pitchFamily="18" typeface="Times New Roman"/>
                          <a:ea typeface="+mn-ea"/>
                          <a:cs charset="0" panose="02020603050405020304" pitchFamily="18" typeface="Times New Roman"/>
                        </a:rPr>
                        <a:t>Réserve </a:t>
                      </a:r>
                    </a:p>
                  </a:txBody>
                  <a:tcPr anchor="ctr" marB="0" marL="7225" marR="7225" marT="7225">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chemeClr val="accent2">
                        <a:lumMod val="60000"/>
                        <a:lumOff val="40000"/>
                      </a:schemeClr>
                    </a:solidFill>
                  </a:tcPr>
                </a:tc>
                <a:extLst>
                  <a:ext uri="{0D108BD9-81ED-4DB2-BD59-A6C34878D82A}">
                    <a16:rowId xmlns:a16="http://schemas.microsoft.com/office/drawing/2014/main" val="3093757142"/>
                  </a:ext>
                </a:extLst>
              </a:tr>
              <a:tr h="1128861">
                <a:tc>
                  <a:txBody>
                    <a:bodyPr/>
                    <a:lstStyle/>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Sous réserve de l’obtention de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Règlement de la copropriété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00" u="none">
                          <a:ln>
                            <a:noFill/>
                          </a:ln>
                          <a:solidFill>
                            <a:prstClr val="black"/>
                          </a:solidFill>
                          <a:effectLst/>
                          <a:uLnTx/>
                          <a:uFillTx/>
                          <a:latin charset="0" panose="02020603050405020304" pitchFamily="18" typeface="Times New Roman"/>
                          <a:ea typeface="+mn-ea"/>
                          <a:cs charset="0" panose="02020603050405020304" pitchFamily="18" typeface="Times New Roman"/>
                        </a:rPr>
                        <a:t>Plan de copropriété ;</a:t>
                      </a:r>
                    </a:p>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00" u="none">
                          <a:ln>
                            <a:noFill/>
                          </a:ln>
                          <a:solidFill>
                            <a:srgbClr val="000000"/>
                          </a:solidFill>
                          <a:effectLst/>
                          <a:uLnTx/>
                          <a:uFillTx/>
                          <a:latin charset="0" panose="02020603050405020304" pitchFamily="18" typeface="Times New Roman"/>
                          <a:ea typeface="+mn-ea"/>
                          <a:cs charset="0" panose="02020603050405020304" pitchFamily="18" typeface="Times New Roman"/>
                        </a:rPr>
                        <a:t>Respect des conditions et charges inscrites dans le règlement de copropriété.</a:t>
                      </a:r>
                    </a:p>
                  </a:txBody>
                  <a:tcPr anchor="ctr" marB="0" marL="7225" marR="7225" marT="72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6" name="Espace réservé du numéro de diapositive 1"/>
          <p:cNvSpPr>
            <a:spLocks noGrp="1"/>
          </p:cNvSpPr>
          <p:nvPr>
            <p:ph idx="12" sz="quarter" type="sldNum"/>
          </p:nvPr>
        </p:nvSpPr>
        <p:spPr>
          <a:xfrm>
            <a:off x="5285184" y="9466157"/>
            <a:ext cx="1600200" cy="527403"/>
          </a:xfrm>
        </p:spPr>
        <p:txBody>
          <a:bodyPr/>
          <a:lstStyle/>
          <a:p>
            <a:r>
              <a:rPr dirty="0" lang="fr-BE" smtClean="0" sz="1000"/>
              <a:t>19/26</a:t>
            </a:r>
            <a:endParaRPr dirty="0" lang="fr-BE" sz="1000"/>
          </a:p>
        </p:txBody>
      </p:sp>
      <p:sp>
        <p:nvSpPr>
          <p:cNvPr id="21"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
        <p:nvSpPr>
          <p:cNvPr id="17" name="ZoneTexte 16"/>
          <p:cNvSpPr txBox="1"/>
          <p:nvPr/>
        </p:nvSpPr>
        <p:spPr>
          <a:xfrm>
            <a:off x="116631" y="1272204"/>
            <a:ext cx="6644239" cy="461665"/>
          </a:xfrm>
          <a:prstGeom prst="rect">
            <a:avLst/>
          </a:prstGeom>
          <a:solidFill>
            <a:schemeClr val="bg1">
              <a:lumMod val="85000"/>
            </a:schemeClr>
          </a:solidFill>
        </p:spPr>
        <p:txBody>
          <a:bodyPr rtlCol="0" wrap="square">
            <a:spAutoFit/>
          </a:bodyPr>
          <a:lstStyle/>
          <a:p>
            <a:pPr algn="ctr"/>
            <a:r>
              <a:rPr dirty="0" lang="fr-FR" sz="1200">
                <a:solidFill>
                  <a:schemeClr val="accent1">
                    <a:lumMod val="50000"/>
                  </a:schemeClr>
                </a:solidFill>
                <a:latin charset="0" panose="02020603050405020304" pitchFamily="18" typeface="Times New Roman"/>
                <a:cs charset="0" panose="02020603050405020304" pitchFamily="18" typeface="Times New Roman"/>
              </a:rPr>
              <a:t>La </a:t>
            </a:r>
            <a:r>
              <a:rPr b="1" dirty="0" lang="fr-FR" sz="1200">
                <a:solidFill>
                  <a:schemeClr val="accent1">
                    <a:lumMod val="50000"/>
                  </a:schemeClr>
                </a:solidFill>
                <a:latin charset="0" panose="02020603050405020304" pitchFamily="18" typeface="Times New Roman"/>
                <a:cs charset="0" panose="02020603050405020304" pitchFamily="18" typeface="Times New Roman"/>
              </a:rPr>
              <a:t>Valeur Vénale </a:t>
            </a:r>
            <a:r>
              <a:rPr dirty="0" lang="fr-FR" sz="1200">
                <a:solidFill>
                  <a:schemeClr val="accent1">
                    <a:lumMod val="50000"/>
                  </a:schemeClr>
                </a:solidFill>
                <a:latin charset="0" panose="02020603050405020304" pitchFamily="18" typeface="Times New Roman"/>
                <a:cs charset="0" panose="02020603050405020304" pitchFamily="18" typeface="Times New Roman"/>
              </a:rPr>
              <a:t>(VV) retenue </a:t>
            </a:r>
            <a:r>
              <a:rPr dirty="0" lang="fr-FR" smtClean="0" sz="1200">
                <a:solidFill>
                  <a:schemeClr val="accent1">
                    <a:lumMod val="50000"/>
                  </a:schemeClr>
                </a:solidFill>
                <a:latin charset="0" panose="02020603050405020304" pitchFamily="18" typeface="Times New Roman"/>
                <a:cs charset="0" panose="02020603050405020304" pitchFamily="18" typeface="Times New Roman"/>
              </a:rPr>
              <a:t>est de :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1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600 </a:t>
            </a:r>
            <a:r>
              <a:rPr b="1" dirty="0" lang="fr-FR" sz="1200">
                <a:solidFill>
                  <a:schemeClr val="accent1">
                    <a:lumMod val="50000"/>
                  </a:schemeClr>
                </a:solidFill>
                <a:latin charset="0" panose="02020603050405020304" pitchFamily="18" typeface="Times New Roman"/>
                <a:cs charset="0" panose="02020603050405020304" pitchFamily="18" typeface="Times New Roman"/>
              </a:rPr>
              <a:t>000,00 dhs, </a:t>
            </a:r>
          </a:p>
          <a:p>
            <a:pPr algn="ctr"/>
            <a:r>
              <a:rPr dirty="0" lang="fr-FR" sz="1200">
                <a:solidFill>
                  <a:schemeClr val="accent1">
                    <a:lumMod val="50000"/>
                  </a:schemeClr>
                </a:solidFill>
                <a:latin charset="0" panose="02020603050405020304" pitchFamily="18" typeface="Times New Roman"/>
                <a:cs charset="0" panose="02020603050405020304" pitchFamily="18" typeface="Times New Roman"/>
              </a:rPr>
              <a:t>Soit,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11 736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dhs/m² </a:t>
            </a:r>
            <a:r>
              <a:rPr dirty="0" lang="fr-FR" sz="1200">
                <a:solidFill>
                  <a:schemeClr val="accent1">
                    <a:lumMod val="50000"/>
                  </a:schemeClr>
                </a:solidFill>
                <a:latin charset="0" panose="02020603050405020304" pitchFamily="18" typeface="Times New Roman"/>
                <a:cs charset="0" panose="02020603050405020304" pitchFamily="18" typeface="Times New Roman"/>
              </a:rPr>
              <a:t>envir</a:t>
            </a:r>
            <a:r>
              <a:rPr dirty="0" lang="fr-FR" sz="1200">
                <a:solidFill>
                  <a:srgbClr val="254061"/>
                </a:solidFill>
                <a:latin charset="0" panose="02020603050405020304" pitchFamily="18" typeface="Times New Roman"/>
                <a:cs charset="0" panose="02020603050405020304" pitchFamily="18" typeface="Times New Roman"/>
              </a:rPr>
              <a:t>on</a:t>
            </a:r>
            <a:r>
              <a:rPr dirty="0" lang="fr-FR" sz="1200">
                <a:solidFill>
                  <a:schemeClr val="tx2"/>
                </a:solidFill>
                <a:latin charset="0" panose="02020603050405020304" pitchFamily="18" typeface="Times New Roman"/>
                <a:cs charset="0" panose="02020603050405020304" pitchFamily="18" typeface="Times New Roman"/>
              </a:rPr>
              <a:t>.      </a:t>
            </a:r>
          </a:p>
        </p:txBody>
      </p:sp>
      <p:graphicFrame>
        <p:nvGraphicFramePr>
          <p:cNvPr id="22" name="Tableau 21"/>
          <p:cNvGraphicFramePr>
            <a:graphicFrameLocks noGrp="1"/>
          </p:cNvGraphicFramePr>
          <p:nvPr>
            <p:extLst>
              <p:ext uri="{D42A27DB-BD31-4B8C-83A1-F6EECF244321}">
                <p14:modId xmlns:p14="http://schemas.microsoft.com/office/powerpoint/2010/main" val="1569541917"/>
              </p:ext>
            </p:extLst>
          </p:nvPr>
        </p:nvGraphicFramePr>
        <p:xfrm>
          <a:off x="116631" y="1767747"/>
          <a:ext cx="6677285" cy="1601077"/>
        </p:xfrm>
        <a:graphic>
          <a:graphicData uri="http://schemas.openxmlformats.org/drawingml/2006/table">
            <a:tbl>
              <a:tblPr/>
              <a:tblGrid>
                <a:gridCol w="57606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0080">
                  <a:extLst>
                    <a:ext uri="{9D8B030D-6E8A-4147-A177-3AD203B41FA5}">
                      <a16:colId xmlns:a16="http://schemas.microsoft.com/office/drawing/2014/main" val="1828174090"/>
                    </a:ext>
                  </a:extLst>
                </a:gridCol>
                <a:gridCol w="504056">
                  <a:extLst>
                    <a:ext uri="{9D8B030D-6E8A-4147-A177-3AD203B41FA5}">
                      <a16:colId xmlns:a16="http://schemas.microsoft.com/office/drawing/2014/main" val="20005"/>
                    </a:ext>
                  </a:extLst>
                </a:gridCol>
                <a:gridCol w="57606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53128">
                  <a:extLst>
                    <a:ext uri="{9D8B030D-6E8A-4147-A177-3AD203B41FA5}">
                      <a16:colId xmlns:a16="http://schemas.microsoft.com/office/drawing/2014/main" val="1660771449"/>
                    </a:ext>
                  </a:extLst>
                </a:gridCol>
                <a:gridCol w="864096">
                  <a:extLst>
                    <a:ext uri="{9D8B030D-6E8A-4147-A177-3AD203B41FA5}">
                      <a16:colId xmlns:a16="http://schemas.microsoft.com/office/drawing/2014/main" val="20008"/>
                    </a:ext>
                  </a:extLst>
                </a:gridCol>
                <a:gridCol w="811588">
                  <a:extLst>
                    <a:ext uri="{9D8B030D-6E8A-4147-A177-3AD203B41FA5}">
                      <a16:colId xmlns:a16="http://schemas.microsoft.com/office/drawing/2014/main" val="20009"/>
                    </a:ext>
                  </a:extLst>
                </a:gridCol>
              </a:tblGrid>
              <a:tr h="651626">
                <a:tc rowSpan="3">
                  <a:txBody>
                    <a:bodyPr/>
                    <a:lstStyle/>
                    <a:p>
                      <a:pPr algn="ctr" fontAlgn="ctr" rtl="0"/>
                      <a:r>
                        <a:rPr b="1" dirty="0" i="0" lang="fr-FR" strike="noStrike" sz="1000" u="none">
                          <a:solidFill>
                            <a:srgbClr val="000000"/>
                          </a:solidFill>
                          <a:effectLst/>
                          <a:latin charset="0" panose="02020603050405020304" pitchFamily="18" typeface="Times New Roman"/>
                          <a:cs charset="0" panose="02020603050405020304" pitchFamily="18" typeface="Times New Roman"/>
                        </a:rPr>
                        <a:t>Titre</a:t>
                      </a:r>
                    </a:p>
                    <a:p>
                      <a:pPr algn="ctr" fontAlgn="ctr" rtl="0"/>
                      <a:r>
                        <a:rPr b="1" dirty="0" i="0" lang="fr-FR" strike="noStrike" sz="1000" u="none">
                          <a:solidFill>
                            <a:srgbClr val="000000"/>
                          </a:solidFill>
                          <a:effectLst/>
                          <a:latin charset="0" panose="02020603050405020304" pitchFamily="18" typeface="Times New Roman"/>
                          <a:cs charset="0" panose="02020603050405020304" pitchFamily="18" typeface="Times New Roman"/>
                        </a:rPr>
                        <a:t>foncier</a:t>
                      </a:r>
                    </a:p>
                  </a:txBody>
                  <a:tcPr anchor="ctr" marB="0" marL="13758" marR="13758" marT="13758">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Superficie</a:t>
                      </a:r>
                    </a:p>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cadastrale</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3">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Désignation</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Type de</a:t>
                      </a:r>
                    </a:p>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valeur</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Prix</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Unitaire</a:t>
                      </a: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Valeur retenue</a:t>
                      </a:r>
                    </a:p>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arrondie</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Superficie pondérée</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Poste </a:t>
                      </a: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de</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comparaison </a:t>
                      </a: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*Capitalisation </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des Revenus Potentiels</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Actualisation des flux financiers</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(DCF)</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extLst>
                  <a:ext uri="{0D108BD9-81ED-4DB2-BD59-A6C34878D82A}">
                    <a16:rowId xmlns:a16="http://schemas.microsoft.com/office/drawing/2014/main" val="10000"/>
                  </a:ext>
                </a:extLst>
              </a:tr>
              <a:tr h="119623">
                <a:tc vMerge="1">
                  <a:txBody>
                    <a:bodyPr/>
                    <a:lstStyle/>
                    <a:p>
                      <a:endParaRPr lang="fr-FR"/>
                    </a:p>
                  </a:txBody>
                  <a:tcPr/>
                </a:tc>
                <a:tc rowSpan="2">
                  <a:txBody>
                    <a:bodyPr/>
                    <a:lstStyle/>
                    <a:p>
                      <a:pPr algn="ctr" fontAlgn="ctr" rtl="0"/>
                      <a:r>
                        <a:rPr b="1" dirty="0" i="0" lang="fr-FR" smtClean="0" strike="noStrike" sz="1000" u="none">
                          <a:solidFill>
                            <a:srgbClr val="000000"/>
                          </a:solidFill>
                          <a:effectLst/>
                          <a:latin charset="0" panose="02020603050405020304" pitchFamily="18" typeface="Times New Roman"/>
                          <a:cs charset="0" panose="02020603050405020304" pitchFamily="18" typeface="Times New Roman"/>
                        </a:rPr>
                        <a:t>en m²</a:t>
                      </a:r>
                      <a:r>
                        <a:rPr b="0" dirty="0" i="0" lang="fr-FR" smtClean="0" strike="noStrike" sz="1000" u="none">
                          <a:solidFill>
                            <a:srgbClr val="000000"/>
                          </a:solidFill>
                          <a:effectLst/>
                          <a:latin charset="0" panose="02020603050405020304" pitchFamily="18" typeface="Times New Roman"/>
                          <a:cs charset="0" panose="02020603050405020304" pitchFamily="18" typeface="Times New Roman"/>
                        </a:rPr>
                        <a:t> </a:t>
                      </a:r>
                      <a:endParaRPr b="1" dirty="0" i="0" lang="fr-FR" strike="noStrike" sz="1000" u="none">
                        <a:solidFill>
                          <a:srgbClr val="000000"/>
                        </a:solidFill>
                        <a:effectLst/>
                        <a:latin charset="0" panose="02020603050405020304" pitchFamily="18" typeface="Times New Roman"/>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fontAlgn="ctr" rtl="0"/>
                      <a:endParaRPr b="1" dirty="0" i="0" lang="fr-FR" strike="noStrike" sz="1100" u="none">
                        <a:solidFill>
                          <a:srgbClr val="000000"/>
                        </a:solidFill>
                        <a:effectLst/>
                        <a:latin charset="0" panose="020F0502020204030204" pitchFamily="34" typeface="Calibri"/>
                      </a:endParaRP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tc>
                <a:extLst>
                  <a:ext uri="{0D108BD9-81ED-4DB2-BD59-A6C34878D82A}">
                    <a16:rowId xmlns:a16="http://schemas.microsoft.com/office/drawing/2014/main" val="1847123188"/>
                  </a:ext>
                </a:extLst>
              </a:tr>
              <a:tr h="333004">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lang="fr-FR" strike="noStrike" sz="1000" u="none">
                          <a:solidFill>
                            <a:schemeClr val="tx1"/>
                          </a:solidFill>
                          <a:effectLst/>
                          <a:latin charset="0" panose="02020603050405020304" pitchFamily="18" typeface="Times New Roman"/>
                          <a:cs charset="0" panose="02020603050405020304" pitchFamily="18" typeface="Times New Roman"/>
                        </a:rPr>
                        <a:t>en m²</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en dh/m²</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en dh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en m²</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Méthode 01</a:t>
                      </a: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Méthode 02</a:t>
                      </a: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Méthode 03</a:t>
                      </a: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extLst>
                  <a:ext uri="{0D108BD9-81ED-4DB2-BD59-A6C34878D82A}">
                    <a16:rowId xmlns:a16="http://schemas.microsoft.com/office/drawing/2014/main" val="10003"/>
                  </a:ext>
                </a:extLst>
              </a:tr>
              <a:tr h="492315">
                <a:tc>
                  <a:txBody>
                    <a:bodyPr/>
                    <a:lstStyle/>
                    <a:p>
                      <a:pPr algn="ctr" fontAlgn="ctr" rtl="0"/>
                      <a:r>
                        <a:rPr b="1" dirty="0" lang="fr-FR" smtClean="0" sz="1000">
                          <a:latin charset="0" panose="02020603050405020304" pitchFamily="18" typeface="Times New Roman"/>
                          <a:cs charset="0" panose="02020603050405020304" pitchFamily="18" typeface="Times New Roman"/>
                        </a:rPr>
                        <a:t>47 125/58</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13758"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132 (+13)</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914400" eaLnBrk="1" fontAlgn="ctr" hangingPunct="1" indent="0" latinLnBrk="0" lvl="0" marL="0" marR="0" rtl="0">
                        <a:lnSpc>
                          <a:spcPct val="100000"/>
                        </a:lnSpc>
                        <a:spcBef>
                          <a:spcPts val="0"/>
                        </a:spcBef>
                        <a:spcAft>
                          <a:spcPts val="0"/>
                        </a:spcAft>
                        <a:buClrTx/>
                        <a:buSzTx/>
                        <a:buFontTx/>
                        <a:buNone/>
                        <a:tabLst/>
                        <a:defRPr/>
                      </a:pPr>
                      <a:r>
                        <a:rPr b="0" dirty="0" lang="fr-FR" smtClean="0" sz="1000">
                          <a:solidFill>
                            <a:schemeClr val="tx1"/>
                          </a:solidFill>
                          <a:latin charset="0" panose="02020603050405020304" pitchFamily="18" typeface="Times New Roman"/>
                          <a:cs charset="0" panose="02020603050405020304" pitchFamily="18" typeface="Times New Roman"/>
                        </a:rPr>
                        <a:t>Appartement (+</a:t>
                      </a:r>
                      <a:r>
                        <a:rPr b="0" baseline="0" dirty="0" lang="fr-FR" smtClean="0" sz="1000">
                          <a:solidFill>
                            <a:schemeClr val="tx1"/>
                          </a:solidFill>
                          <a:latin charset="0" panose="02020603050405020304" pitchFamily="18" typeface="Times New Roman"/>
                          <a:cs charset="0" panose="02020603050405020304" pitchFamily="18" typeface="Times New Roman"/>
                        </a:rPr>
                        <a:t> PPP)</a:t>
                      </a:r>
                      <a:endParaRPr b="0" dirty="0" lang="fr-FR" smtClean="0" sz="1000">
                        <a:solidFill>
                          <a:schemeClr val="tx1"/>
                        </a:solidFill>
                        <a:latin charset="0" panose="02020603050405020304" pitchFamily="18" typeface="Times New Roman"/>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VV</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endParaRPr b="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rtl="0"/>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11 736</a:t>
                      </a:r>
                      <a:r>
                        <a:rPr b="0" dirty="0" i="0" lang="fr-FR" strike="noStrike" sz="1000" u="none">
                          <a:solidFill>
                            <a:schemeClr val="tx1"/>
                          </a:solidFill>
                          <a:effectLst/>
                          <a:latin charset="0" panose="02020603050405020304" pitchFamily="18" typeface="Times New Roman"/>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1 600 000</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136</a:t>
                      </a: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1 433 248</a:t>
                      </a:r>
                      <a:endParaRPr b="1" dirty="0" i="0" kern="1200" lang="fr-FR" strike="noStrike" sz="105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1 </a:t>
                      </a: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568 939</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 </a:t>
                      </a: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572 285</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90241249"/>
      </p:ext>
    </p:extLst>
  </p:cSld>
  <p:clrMapOvr>
    <a:masterClrMapping/>
  </p:clrMapOvr>
  <p:timing>
    <p:tnLst>
      <p:par>
        <p:cTn dur="indefinite" id="1" nodeType="tmRoot" restart="never"/>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 name="Image 5"/>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28353" y="47204"/>
            <a:ext cx="2122251" cy="766021"/>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82640"/>
            <a:ext cx="1844824" cy="399712"/>
          </a:xfrm>
          <a:prstGeom prst="rect">
            <a:avLst/>
          </a:prstGeom>
        </p:spPr>
      </p:pic>
      <p:sp>
        <p:nvSpPr>
          <p:cNvPr id="31" name="object 61"/>
          <p:cNvSpPr/>
          <p:nvPr/>
        </p:nvSpPr>
        <p:spPr>
          <a:xfrm>
            <a:off x="2498833" y="8425530"/>
            <a:ext cx="1171041" cy="626902"/>
          </a:xfrm>
          <a:prstGeom prst="rect">
            <a:avLst/>
          </a:prstGeom>
          <a:blipFill>
            <a:blip cstate="print" r:embed="rId5"/>
            <a:stretch>
              <a:fillRect/>
            </a:stretch>
          </a:blipFill>
          <a:ln>
            <a:noFill/>
          </a:ln>
        </p:spPr>
        <p:txBody>
          <a:bodyPr bIns="0" lIns="0" rIns="0" rtlCol="0" tIns="0" wrap="square"/>
          <a:lstStyle/>
          <a:p>
            <a:endParaRPr/>
          </a:p>
        </p:txBody>
      </p:sp>
      <p:sp>
        <p:nvSpPr>
          <p:cNvPr id="33" name="object 62"/>
          <p:cNvSpPr/>
          <p:nvPr/>
        </p:nvSpPr>
        <p:spPr>
          <a:xfrm>
            <a:off x="1988840" y="7256989"/>
            <a:ext cx="936104" cy="631079"/>
          </a:xfrm>
          <a:prstGeom prst="rect">
            <a:avLst/>
          </a:prstGeom>
          <a:blipFill>
            <a:blip cstate="print" r:embed="rId6"/>
            <a:stretch>
              <a:fillRect/>
            </a:stretch>
          </a:blipFill>
          <a:ln>
            <a:noFill/>
          </a:ln>
        </p:spPr>
        <p:txBody>
          <a:bodyPr bIns="0" lIns="0" rIns="0" rtlCol="0" tIns="0" wrap="square"/>
          <a:lstStyle/>
          <a:p>
            <a:endParaRPr/>
          </a:p>
        </p:txBody>
      </p:sp>
      <p:sp>
        <p:nvSpPr>
          <p:cNvPr id="35" name="object 63"/>
          <p:cNvSpPr/>
          <p:nvPr/>
        </p:nvSpPr>
        <p:spPr>
          <a:xfrm>
            <a:off x="3889492" y="8419502"/>
            <a:ext cx="691635" cy="632930"/>
          </a:xfrm>
          <a:prstGeom prst="rect">
            <a:avLst/>
          </a:prstGeom>
          <a:blipFill>
            <a:blip cstate="print" r:embed="rId7"/>
            <a:stretch>
              <a:fillRect/>
            </a:stretch>
          </a:blipFill>
          <a:ln>
            <a:noFill/>
          </a:ln>
        </p:spPr>
        <p:txBody>
          <a:bodyPr bIns="0" lIns="0" rIns="0" rtlCol="0" tIns="0" wrap="square"/>
          <a:lstStyle/>
          <a:p>
            <a:endParaRPr/>
          </a:p>
        </p:txBody>
      </p:sp>
      <p:sp>
        <p:nvSpPr>
          <p:cNvPr id="36" name="object 64"/>
          <p:cNvSpPr/>
          <p:nvPr/>
        </p:nvSpPr>
        <p:spPr>
          <a:xfrm>
            <a:off x="1314500" y="8406031"/>
            <a:ext cx="936104" cy="626902"/>
          </a:xfrm>
          <a:prstGeom prst="rect">
            <a:avLst/>
          </a:prstGeom>
          <a:blipFill>
            <a:blip cstate="print" r:embed="rId8"/>
            <a:stretch>
              <a:fillRect/>
            </a:stretch>
          </a:blipFill>
          <a:ln>
            <a:noFill/>
          </a:ln>
        </p:spPr>
        <p:txBody>
          <a:bodyPr bIns="0" lIns="0" rIns="0" rtlCol="0" tIns="0" wrap="square"/>
          <a:lstStyle/>
          <a:p>
            <a:endParaRPr/>
          </a:p>
        </p:txBody>
      </p:sp>
      <p:sp>
        <p:nvSpPr>
          <p:cNvPr id="37" name="object 65"/>
          <p:cNvSpPr/>
          <p:nvPr/>
        </p:nvSpPr>
        <p:spPr>
          <a:xfrm>
            <a:off x="3020585" y="7254243"/>
            <a:ext cx="840464" cy="633826"/>
          </a:xfrm>
          <a:prstGeom prst="rect">
            <a:avLst/>
          </a:prstGeom>
          <a:blipFill>
            <a:blip cstate="print" r:embed="rId9"/>
            <a:stretch>
              <a:fillRect/>
            </a:stretch>
          </a:blipFill>
          <a:ln>
            <a:noFill/>
          </a:ln>
        </p:spPr>
        <p:txBody>
          <a:bodyPr bIns="0" lIns="0" rIns="0" rtlCol="0" tIns="0" wrap="square"/>
          <a:lstStyle/>
          <a:p>
            <a:endParaRPr/>
          </a:p>
        </p:txBody>
      </p:sp>
      <p:sp>
        <p:nvSpPr>
          <p:cNvPr id="38" name="ZoneTexte 37"/>
          <p:cNvSpPr txBox="1"/>
          <p:nvPr/>
        </p:nvSpPr>
        <p:spPr>
          <a:xfrm>
            <a:off x="3875759" y="9093291"/>
            <a:ext cx="913597" cy="540229"/>
          </a:xfrm>
          <a:prstGeom prst="rect">
            <a:avLst/>
          </a:prstGeom>
          <a:noFill/>
          <a:ln>
            <a:noFill/>
          </a:ln>
        </p:spPr>
        <p:txBody>
          <a:bodyPr rtlCol="0" wrap="square">
            <a:spAutoFit/>
          </a:bodyPr>
          <a:lstStyle/>
          <a:p>
            <a:r>
              <a:rPr b="1" dirty="0" lang="fr-FR" sz="700"/>
              <a:t>Ordre National des Ingénieurs Géomètres-Topographes</a:t>
            </a:r>
          </a:p>
        </p:txBody>
      </p:sp>
      <p:sp>
        <p:nvSpPr>
          <p:cNvPr id="39" name="ZoneTexte 38"/>
          <p:cNvSpPr txBox="1"/>
          <p:nvPr/>
        </p:nvSpPr>
        <p:spPr>
          <a:xfrm>
            <a:off x="1166633" y="9038686"/>
            <a:ext cx="1302374" cy="523220"/>
          </a:xfrm>
          <a:prstGeom prst="rect">
            <a:avLst/>
          </a:prstGeom>
          <a:noFill/>
          <a:ln>
            <a:noFill/>
          </a:ln>
        </p:spPr>
        <p:txBody>
          <a:bodyPr rtlCol="0" wrap="square">
            <a:spAutoFit/>
          </a:bodyPr>
          <a:lstStyle/>
          <a:p>
            <a:r>
              <a:rPr b="1" dirty="0" lang="fr-FR" sz="700"/>
              <a:t>Institut d'Etudes Economiques et Juridiques Appliquées à l'Immobilier, la Construction et l'Habitat</a:t>
            </a:r>
          </a:p>
        </p:txBody>
      </p:sp>
      <p:sp>
        <p:nvSpPr>
          <p:cNvPr id="40" name="ZoneTexte 39"/>
          <p:cNvSpPr txBox="1"/>
          <p:nvPr/>
        </p:nvSpPr>
        <p:spPr>
          <a:xfrm>
            <a:off x="2492896" y="9093291"/>
            <a:ext cx="1176978" cy="307777"/>
          </a:xfrm>
          <a:prstGeom prst="rect">
            <a:avLst/>
          </a:prstGeom>
          <a:noFill/>
          <a:ln>
            <a:noFill/>
          </a:ln>
        </p:spPr>
        <p:txBody>
          <a:bodyPr rtlCol="0" wrap="square">
            <a:spAutoFit/>
          </a:bodyPr>
          <a:lstStyle/>
          <a:p>
            <a:r>
              <a:rPr b="1" dirty="0" lang="fr-FR" sz="700"/>
              <a:t>Association Marocaine de l’Expertise Immobilière</a:t>
            </a:r>
          </a:p>
        </p:txBody>
      </p:sp>
      <p:pic>
        <p:nvPicPr>
          <p:cNvPr descr="Résultat de recherche d'images pour &quot;CGEM&quot;&quot;" id="41" name="Picture 2"/>
          <p:cNvPicPr>
            <a:picLocks noChangeArrowheads="1" noChangeAspect="1"/>
          </p:cNvPicPr>
          <p:nvPr/>
        </p:nvPicPr>
        <p:blipFill rotWithShape="1">
          <a:blip cstate="print" r:embed="rId10">
            <a:extLst>
              <a:ext uri="{28A0092B-C50C-407E-A947-70E740481C1C}">
                <a14:useLocalDpi xmlns:a14="http://schemas.microsoft.com/office/drawing/2010/main" val="0"/>
              </a:ext>
            </a:extLst>
          </a:blip>
          <a:srcRect l="13899" r="20497"/>
          <a:stretch/>
        </p:blipFill>
        <p:spPr bwMode="auto">
          <a:xfrm>
            <a:off x="4677923" y="8419502"/>
            <a:ext cx="826890" cy="6329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ZoneTexte 41"/>
          <p:cNvSpPr txBox="1"/>
          <p:nvPr/>
        </p:nvSpPr>
        <p:spPr>
          <a:xfrm>
            <a:off x="3089709" y="7910520"/>
            <a:ext cx="846278" cy="313646"/>
          </a:xfrm>
          <a:prstGeom prst="rect">
            <a:avLst/>
          </a:prstGeom>
          <a:noFill/>
          <a:ln>
            <a:noFill/>
          </a:ln>
        </p:spPr>
        <p:txBody>
          <a:bodyPr rtlCol="0" wrap="square">
            <a:spAutoFit/>
          </a:bodyPr>
          <a:lstStyle/>
          <a:p>
            <a:r>
              <a:rPr b="1" dirty="0" lang="fr-FR" sz="700"/>
              <a:t>RICS London, Registred </a:t>
            </a:r>
            <a:r>
              <a:rPr b="1" dirty="0" err="1" lang="fr-FR" sz="700"/>
              <a:t>Valuer</a:t>
            </a:r>
            <a:endParaRPr b="1" dirty="0" lang="fr-FR" sz="700"/>
          </a:p>
        </p:txBody>
      </p:sp>
      <p:sp>
        <p:nvSpPr>
          <p:cNvPr id="43" name="ZoneTexte 42"/>
          <p:cNvSpPr txBox="1"/>
          <p:nvPr/>
        </p:nvSpPr>
        <p:spPr>
          <a:xfrm>
            <a:off x="4739189" y="9093291"/>
            <a:ext cx="1062426" cy="415498"/>
          </a:xfrm>
          <a:prstGeom prst="rect">
            <a:avLst/>
          </a:prstGeom>
          <a:noFill/>
          <a:ln>
            <a:noFill/>
          </a:ln>
        </p:spPr>
        <p:txBody>
          <a:bodyPr rtlCol="0" wrap="square">
            <a:spAutoFit/>
          </a:bodyPr>
          <a:lstStyle/>
          <a:p>
            <a:r>
              <a:rPr b="1" dirty="0" lang="fr-FR" sz="700"/>
              <a:t>Confédération Générale des Entreprises du Maroc</a:t>
            </a:r>
          </a:p>
        </p:txBody>
      </p:sp>
      <p:pic>
        <p:nvPicPr>
          <p:cNvPr id="44" name="Image 43"/>
          <p:cNvPicPr>
            <a:picLocks noChangeAspect="1"/>
          </p:cNvPicPr>
          <p:nvPr/>
        </p:nvPicPr>
        <p:blipFill>
          <a:blip cstate="print" r:embed="rId11">
            <a:extLst>
              <a:ext uri="{28A0092B-C50C-407E-A947-70E740481C1C}">
                <a14:useLocalDpi xmlns:a14="http://schemas.microsoft.com/office/drawing/2010/main" val="0"/>
              </a:ext>
            </a:extLst>
          </a:blip>
          <a:stretch>
            <a:fillRect/>
          </a:stretch>
        </p:blipFill>
        <p:spPr>
          <a:xfrm>
            <a:off x="3986405" y="7259388"/>
            <a:ext cx="769401" cy="628680"/>
          </a:xfrm>
          <a:prstGeom prst="rect">
            <a:avLst/>
          </a:prstGeom>
          <a:ln>
            <a:noFill/>
          </a:ln>
        </p:spPr>
      </p:pic>
      <p:sp>
        <p:nvSpPr>
          <p:cNvPr id="45" name="ZoneTexte 44"/>
          <p:cNvSpPr txBox="1"/>
          <p:nvPr/>
        </p:nvSpPr>
        <p:spPr>
          <a:xfrm>
            <a:off x="3986405" y="7914792"/>
            <a:ext cx="1050404" cy="415498"/>
          </a:xfrm>
          <a:prstGeom prst="rect">
            <a:avLst/>
          </a:prstGeom>
          <a:noFill/>
          <a:ln>
            <a:noFill/>
          </a:ln>
        </p:spPr>
        <p:txBody>
          <a:bodyPr rtlCol="0" wrap="square">
            <a:spAutoFit/>
          </a:bodyPr>
          <a:lstStyle/>
          <a:p>
            <a:r>
              <a:rPr b="1" dirty="0" lang="fr-FR" sz="700"/>
              <a:t>Evaluateur OPCI</a:t>
            </a:r>
          </a:p>
          <a:p>
            <a:r>
              <a:rPr b="1" dirty="0" lang="fr-FR" sz="700"/>
              <a:t>Agrée par le Ministère des Finances</a:t>
            </a:r>
          </a:p>
        </p:txBody>
      </p:sp>
      <p:sp>
        <p:nvSpPr>
          <p:cNvPr id="46" name="ZoneTexte 45"/>
          <p:cNvSpPr txBox="1"/>
          <p:nvPr/>
        </p:nvSpPr>
        <p:spPr>
          <a:xfrm>
            <a:off x="1988840" y="7921878"/>
            <a:ext cx="936104" cy="415498"/>
          </a:xfrm>
          <a:prstGeom prst="rect">
            <a:avLst/>
          </a:prstGeom>
          <a:noFill/>
          <a:ln>
            <a:noFill/>
          </a:ln>
        </p:spPr>
        <p:txBody>
          <a:bodyPr rtlCol="0" wrap="square">
            <a:spAutoFit/>
          </a:bodyPr>
          <a:lstStyle/>
          <a:p>
            <a:r>
              <a:rPr b="1" dirty="0" lang="fr-FR" sz="700"/>
              <a:t>Expert Judiciaire près des Tribunaux de Rabat</a:t>
            </a:r>
          </a:p>
        </p:txBody>
      </p:sp>
      <p:graphicFrame>
        <p:nvGraphicFramePr>
          <p:cNvPr id="20" name="Tableau 3"/>
          <p:cNvGraphicFramePr>
            <a:graphicFrameLocks noGrp="1"/>
          </p:cNvGraphicFramePr>
          <p:nvPr>
            <p:extLst>
              <p:ext uri="{D42A27DB-BD31-4B8C-83A1-F6EECF244321}">
                <p14:modId xmlns:p14="http://schemas.microsoft.com/office/powerpoint/2010/main" val="3832422496"/>
              </p:ext>
            </p:extLst>
          </p:nvPr>
        </p:nvGraphicFramePr>
        <p:xfrm>
          <a:off x="0" y="1501642"/>
          <a:ext cx="6852236" cy="5344910"/>
        </p:xfrm>
        <a:graphic>
          <a:graphicData uri="http://schemas.openxmlformats.org/drawingml/2006/table">
            <a:tbl>
              <a:tblPr bandRow="1" firstRow="1">
                <a:tableStyleId>{5C22544A-7EE6-4342-B048-85BDC9FD1C3A}</a:tableStyleId>
              </a:tblPr>
              <a:tblGrid>
                <a:gridCol w="188640">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470908">
                  <a:extLst>
                    <a:ext uri="{9D8B030D-6E8A-4147-A177-3AD203B41FA5}">
                      <a16:colId xmlns:a16="http://schemas.microsoft.com/office/drawing/2014/main" val="20002"/>
                    </a:ext>
                  </a:extLst>
                </a:gridCol>
              </a:tblGrid>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Attestation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valeur</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3</a:t>
                      </a:r>
                    </a:p>
                  </a:txBody>
                  <a:tcPr anchor="ctr" marB="34290" marL="68580" marR="68580" marT="34290">
                    <a:solidFill>
                      <a:schemeClr val="accent1"/>
                    </a:solidFill>
                  </a:tcPr>
                </a:tc>
                <a:extLst>
                  <a:ext uri="{0D108BD9-81ED-4DB2-BD59-A6C34878D82A}">
                    <a16:rowId xmlns:a16="http://schemas.microsoft.com/office/drawing/2014/main" val="10000"/>
                  </a:ext>
                </a:extLst>
              </a:tr>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Mission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4</a:t>
                      </a:r>
                    </a:p>
                  </a:txBody>
                  <a:tcPr anchor="ctr" marB="34290" marL="68580" marR="68580" marT="34290">
                    <a:solidFill>
                      <a:schemeClr val="accent1"/>
                    </a:solidFill>
                  </a:tcPr>
                </a:tc>
                <a:extLst>
                  <a:ext uri="{0D108BD9-81ED-4DB2-BD59-A6C34878D82A}">
                    <a16:rowId xmlns:a16="http://schemas.microsoft.com/office/drawing/2014/main" val="10001"/>
                  </a:ext>
                </a:extLst>
              </a:tr>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Désignation et propriété juridique</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6</a:t>
                      </a:r>
                    </a:p>
                  </a:txBody>
                  <a:tcPr anchor="ctr" marB="34290" marL="68580" marR="68580" marT="34290">
                    <a:solidFill>
                      <a:schemeClr val="accent1"/>
                    </a:solidFill>
                  </a:tcPr>
                </a:tc>
                <a:extLst>
                  <a:ext uri="{0D108BD9-81ED-4DB2-BD59-A6C34878D82A}">
                    <a16:rowId xmlns:a16="http://schemas.microsoft.com/office/drawing/2014/main" val="10002"/>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Eléments intrinsèques et extrinsèques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7</a:t>
                      </a:r>
                    </a:p>
                  </a:txBody>
                  <a:tcPr anchor="ctr" marB="34290" marL="68580" marR="68580" marT="34290">
                    <a:solidFill>
                      <a:schemeClr val="accent1"/>
                    </a:solidFill>
                  </a:tcPr>
                </a:tc>
                <a:extLst>
                  <a:ext uri="{0D108BD9-81ED-4DB2-BD59-A6C34878D82A}">
                    <a16:rowId xmlns:a16="http://schemas.microsoft.com/office/drawing/2014/main" val="10003"/>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Description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l’immeuble</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8</a:t>
                      </a:r>
                    </a:p>
                  </a:txBody>
                  <a:tcPr anchor="ctr" marB="34290" marL="68580" marR="68580" marT="34290">
                    <a:solidFill>
                      <a:schemeClr val="accent1"/>
                    </a:solidFill>
                  </a:tcPr>
                </a:tc>
                <a:extLst>
                  <a:ext uri="{0D108BD9-81ED-4DB2-BD59-A6C34878D82A}">
                    <a16:rowId xmlns:a16="http://schemas.microsoft.com/office/drawing/2014/main" val="10004"/>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Description</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du bien</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9</a:t>
                      </a:r>
                    </a:p>
                  </a:txBody>
                  <a:tcPr anchor="ctr" marB="34290" marL="68580" marR="68580" marT="34290">
                    <a:solidFill>
                      <a:schemeClr val="accent1"/>
                    </a:solidFill>
                  </a:tcPr>
                </a:tc>
                <a:extLst>
                  <a:ext uri="{0D108BD9-81ED-4DB2-BD59-A6C34878D82A}">
                    <a16:rowId xmlns:a16="http://schemas.microsoft.com/office/drawing/2014/main" val="10005"/>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Situation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10</a:t>
                      </a:r>
                    </a:p>
                  </a:txBody>
                  <a:tcPr anchor="ctr" marB="34290" marL="68580" marR="68580" marT="34290">
                    <a:solidFill>
                      <a:schemeClr val="accent1"/>
                    </a:solidFill>
                  </a:tcPr>
                </a:tc>
                <a:extLst>
                  <a:ext uri="{0D108BD9-81ED-4DB2-BD59-A6C34878D82A}">
                    <a16:rowId xmlns:a16="http://schemas.microsoft.com/office/drawing/2014/main" val="10006"/>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Assiette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11</a:t>
                      </a:r>
                    </a:p>
                  </a:txBody>
                  <a:tcPr anchor="ctr" marB="34290" marL="68580" marR="68580" marT="34290">
                    <a:solidFill>
                      <a:schemeClr val="accent1"/>
                    </a:solidFill>
                  </a:tcPr>
                </a:tc>
                <a:extLst>
                  <a:ext uri="{0D108BD9-81ED-4DB2-BD59-A6C34878D82A}">
                    <a16:rowId xmlns:a16="http://schemas.microsoft.com/office/drawing/2014/main" val="10007"/>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du </a:t>
                      </a:r>
                      <a:r>
                        <a:rPr b="1" dirty="0" i="1" kern="1200" lang="fr-FR" sz="1400">
                          <a:solidFill>
                            <a:schemeClr val="tx2">
                              <a:lumMod val="75000"/>
                            </a:schemeClr>
                          </a:solidFill>
                          <a:latin charset="0" panose="02020603050405020304" pitchFamily="18" typeface="Times New Roman"/>
                          <a:ea typeface="+mn-ea"/>
                          <a:cs charset="0" panose="02020603050405020304" pitchFamily="18" typeface="Times New Roman"/>
                        </a:rPr>
                        <a:t>marché national</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13</a:t>
                      </a:r>
                    </a:p>
                  </a:txBody>
                  <a:tcPr anchor="ctr" marB="34290" marL="68580" marR="68580" marT="34290">
                    <a:solidFill>
                      <a:schemeClr val="accent1"/>
                    </a:solidFill>
                  </a:tcPr>
                </a:tc>
                <a:extLst>
                  <a:ext uri="{0D108BD9-81ED-4DB2-BD59-A6C34878D82A}">
                    <a16:rowId xmlns:a16="http://schemas.microsoft.com/office/drawing/2014/main" val="10008"/>
                  </a:ext>
                </a:extLst>
              </a:tr>
              <a:tr h="339050">
                <a:tc>
                  <a:txBody>
                    <a:bodyPr/>
                    <a:lstStyle/>
                    <a:p>
                      <a:pPr algn="ctr" defTabSz="914400" eaLnBrk="1" fontAlgn="auto" hangingPunct="1" indent="0" latinLnBrk="0" lvl="0" marL="0" marR="0" rtl="0">
                        <a:lnSpc>
                          <a:spcPct val="100000"/>
                        </a:lnSpc>
                        <a:spcBef>
                          <a:spcPts val="0"/>
                        </a:spcBef>
                        <a:spcAft>
                          <a:spcPts val="0"/>
                        </a:spcAft>
                        <a:buClrTx/>
                        <a:buSzTx/>
                        <a:buFontTx/>
                        <a:buNone/>
                        <a:defRPr/>
                      </a:pPr>
                      <a:endParaRPr b="1" baseline="0" cap="none" dirty="0" i="0" kern="1200" kumimoji="0" lang="fr-FR" noProof="0" normalizeH="0" spc="0" strike="noStrike" sz="1600" u="none">
                        <a:ln>
                          <a:noFill/>
                        </a:ln>
                        <a:solidFill>
                          <a:schemeClr val="bg1">
                            <a:lumMod val="95000"/>
                          </a:schemeClr>
                        </a:solidFill>
                        <a:effectLst/>
                        <a:uLnTx/>
                        <a:uFillTx/>
                        <a:latin charset="0" panose="02020603050405020304" pitchFamily="18" typeface="Times New Roman"/>
                        <a:ea typeface="+mn-ea"/>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lvl="0" marL="0" marR="0" rtl="0">
                        <a:lnSpc>
                          <a:spcPct val="100000"/>
                        </a:lnSpc>
                        <a:spcBef>
                          <a:spcPts val="0"/>
                        </a:spcBef>
                        <a:spcAft>
                          <a:spcPts val="0"/>
                        </a:spcAft>
                        <a:buClrTx/>
                        <a:buSzTx/>
                        <a:buFontTx/>
                        <a:buNone/>
                        <a:defRPr/>
                      </a:pPr>
                      <a:r>
                        <a:rPr b="1" baseline="0" cap="none" dirty="0" i="1" kern="1200" kumimoji="0" lang="fr-FR" noProof="0" normalizeH="0" spc="0" strike="noStrike" sz="1400" u="none">
                          <a:ln>
                            <a:noFill/>
                          </a:ln>
                          <a:solidFill>
                            <a:schemeClr val="tx2">
                              <a:lumMod val="75000"/>
                            </a:schemeClr>
                          </a:solidFill>
                          <a:effectLst/>
                          <a:uLnTx/>
                          <a:uFillTx/>
                          <a:latin charset="0" panose="02020603050405020304" pitchFamily="18" typeface="Times New Roman"/>
                          <a:ea typeface="+mn-ea"/>
                          <a:cs charset="0" panose="02020603050405020304" pitchFamily="18" typeface="Times New Roman"/>
                        </a:rPr>
                        <a:t>Etude </a:t>
                      </a:r>
                      <a:r>
                        <a:rPr b="1" dirty="0" i="1" kern="1200" lang="fr-FR" noProof="0" sz="1400">
                          <a:solidFill>
                            <a:schemeClr val="tx2">
                              <a:lumMod val="75000"/>
                            </a:schemeClr>
                          </a:solidFill>
                          <a:latin charset="0" panose="02020603050405020304" pitchFamily="18" typeface="Times New Roman"/>
                          <a:ea typeface="+mn-ea"/>
                          <a:cs charset="0" panose="02020603050405020304" pitchFamily="18" typeface="Times New Roman"/>
                        </a:rPr>
                        <a:t>du marché </a:t>
                      </a:r>
                      <a:r>
                        <a:rPr b="1" baseline="0" cap="none" dirty="0" i="1" kern="1200" kumimoji="0" lang="fr-FR" noProof="0" normalizeH="0" spc="0" strike="noStrike" sz="1400" u="none">
                          <a:ln>
                            <a:noFill/>
                          </a:ln>
                          <a:solidFill>
                            <a:schemeClr val="tx2">
                              <a:lumMod val="75000"/>
                            </a:schemeClr>
                          </a:solidFill>
                          <a:effectLst/>
                          <a:uLnTx/>
                          <a:uFillTx/>
                          <a:latin charset="0" panose="02020603050405020304" pitchFamily="18" typeface="Times New Roman"/>
                          <a:ea typeface="+mn-ea"/>
                          <a:cs charset="0" panose="02020603050405020304" pitchFamily="18" typeface="Times New Roman"/>
                        </a:rPr>
                        <a:t>régional</a:t>
                      </a: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defRPr/>
                      </a:pPr>
                      <a:r>
                        <a:rPr b="1" baseline="0" cap="none" dirty="0" i="0" kern="1200" kumimoji="0" lang="fr-FR" noProof="0" normalizeH="0" spc="0" strike="noStrike" sz="1600" u="none">
                          <a:ln>
                            <a:noFill/>
                          </a:ln>
                          <a:solidFill>
                            <a:srgbClr val="FF0000"/>
                          </a:solidFill>
                          <a:effectLst/>
                          <a:uLnTx/>
                          <a:uFillTx/>
                          <a:latin charset="0" panose="02020603050405020304" pitchFamily="18" typeface="Times New Roman"/>
                          <a:ea typeface="+mn-ea"/>
                          <a:cs charset="0" panose="02020603050405020304" pitchFamily="18" typeface="Times New Roman"/>
                        </a:rPr>
                        <a:t>14</a:t>
                      </a:r>
                    </a:p>
                  </a:txBody>
                  <a:tcPr anchor="ctr" marB="34290" marL="68580" marR="68580" marT="34290">
                    <a:solidFill>
                      <a:schemeClr val="accent1"/>
                    </a:solidFill>
                  </a:tcPr>
                </a:tc>
                <a:extLst>
                  <a:ext uri="{0D108BD9-81ED-4DB2-BD59-A6C34878D82A}">
                    <a16:rowId xmlns:a16="http://schemas.microsoft.com/office/drawing/2014/main" val="10009"/>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Offres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vente</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15</a:t>
                      </a:r>
                    </a:p>
                  </a:txBody>
                  <a:tcPr anchor="ctr" marB="34290" marL="68580" marR="68580" marT="34290">
                    <a:solidFill>
                      <a:schemeClr val="accent1"/>
                    </a:solidFill>
                  </a:tcPr>
                </a:tc>
                <a:extLst>
                  <a:ext uri="{0D108BD9-81ED-4DB2-BD59-A6C34878D82A}">
                    <a16:rowId xmlns:a16="http://schemas.microsoft.com/office/drawing/2014/main" val="10010"/>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Offres de location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16</a:t>
                      </a:r>
                    </a:p>
                  </a:txBody>
                  <a:tcPr anchor="ctr" marB="34290" marL="68580" marR="68580" marT="34290">
                    <a:solidFill>
                      <a:schemeClr val="accent1"/>
                    </a:solidFill>
                  </a:tcPr>
                </a:tc>
                <a:extLst>
                  <a:ext uri="{0D108BD9-81ED-4DB2-BD59-A6C34878D82A}">
                    <a16:rowId xmlns:a16="http://schemas.microsoft.com/office/drawing/2014/main" val="10011"/>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Contrats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vente</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17</a:t>
                      </a:r>
                    </a:p>
                  </a:txBody>
                  <a:tcPr anchor="ctr" marB="34290" marL="68580" marR="68580" marT="34290">
                    <a:solidFill>
                      <a:schemeClr val="accent1"/>
                    </a:solidFill>
                  </a:tcPr>
                </a:tc>
                <a:extLst>
                  <a:ext uri="{0D108BD9-81ED-4DB2-BD59-A6C34878D82A}">
                    <a16:rowId xmlns:a16="http://schemas.microsoft.com/office/drawing/2014/main" val="10012"/>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Analyse du risque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 Analyse SWOT</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18</a:t>
                      </a:r>
                    </a:p>
                  </a:txBody>
                  <a:tcPr anchor="ctr" marB="34290" marL="68580" marR="68580" marT="34290">
                    <a:solidFill>
                      <a:schemeClr val="accent1"/>
                    </a:solidFill>
                  </a:tcPr>
                </a:tc>
                <a:extLst>
                  <a:ext uri="{0D108BD9-81ED-4DB2-BD59-A6C34878D82A}">
                    <a16:rowId xmlns:a16="http://schemas.microsoft.com/office/drawing/2014/main" val="10013"/>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Tableau récapitulatif des méthodes d’évaluation proposées</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19</a:t>
                      </a:r>
                    </a:p>
                  </a:txBody>
                  <a:tcPr anchor="ctr" marB="34290" marL="68580" marR="68580" marT="34290">
                    <a:solidFill>
                      <a:schemeClr val="accent1"/>
                    </a:solidFill>
                  </a:tcPr>
                </a:tc>
                <a:extLst>
                  <a:ext uri="{0D108BD9-81ED-4DB2-BD59-A6C34878D82A}">
                    <a16:rowId xmlns:a16="http://schemas.microsoft.com/office/drawing/2014/main" val="10014"/>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Annexes</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rgbClr val="FF0000"/>
                          </a:solidFill>
                          <a:latin charset="0" panose="02020603050405020304" pitchFamily="18" typeface="Times New Roman"/>
                          <a:cs charset="0" panose="02020603050405020304" pitchFamily="18" typeface="Times New Roman"/>
                        </a:rPr>
                        <a:t>26</a:t>
                      </a:r>
                    </a:p>
                  </a:txBody>
                  <a:tcPr anchor="ctr" marB="34290" marL="68580" marR="68580" marT="34290">
                    <a:solidFill>
                      <a:schemeClr val="accent1"/>
                    </a:solidFill>
                  </a:tcPr>
                </a:tc>
                <a:extLst>
                  <a:ext uri="{0D108BD9-81ED-4DB2-BD59-A6C34878D82A}">
                    <a16:rowId xmlns:a16="http://schemas.microsoft.com/office/drawing/2014/main" val="10015"/>
                  </a:ext>
                </a:extLst>
              </a:tr>
            </a:tbl>
          </a:graphicData>
        </a:graphic>
      </p:graphicFrame>
      <p:sp>
        <p:nvSpPr>
          <p:cNvPr id="21" name="ZoneTexte 4"/>
          <p:cNvSpPr txBox="1"/>
          <p:nvPr/>
        </p:nvSpPr>
        <p:spPr>
          <a:xfrm>
            <a:off x="-1" y="1024498"/>
            <a:ext cx="6852237" cy="400110"/>
          </a:xfrm>
          <a:prstGeom prst="rect">
            <a:avLst/>
          </a:prstGeom>
          <a:solidFill>
            <a:schemeClr val="accent1">
              <a:lumMod val="20000"/>
              <a:lumOff val="80000"/>
            </a:schemeClr>
          </a:solidFill>
        </p:spPr>
        <p:txBody>
          <a:bodyPr rtlCol="0" wrap="square">
            <a:spAutoFit/>
          </a:bodyPr>
          <a:lstStyle/>
          <a:p>
            <a:pPr algn="ctr"/>
            <a:r>
              <a:rPr b="1" dirty="0" lang="fr-FR" sz="2000">
                <a:solidFill>
                  <a:srgbClr val="17375E"/>
                </a:solidFill>
                <a:latin charset="0" panose="02020603050405020304" pitchFamily="18" typeface="Times New Roman"/>
                <a:cs charset="0" panose="02020603050405020304" pitchFamily="18" typeface="Times New Roman"/>
              </a:rPr>
              <a:t>Sommaire</a:t>
            </a:r>
          </a:p>
        </p:txBody>
      </p:sp>
      <p:sp>
        <p:nvSpPr>
          <p:cNvPr id="2" name="Rectangle 1"/>
          <p:cNvSpPr/>
          <p:nvPr/>
        </p:nvSpPr>
        <p:spPr>
          <a:xfrm>
            <a:off x="3356992" y="7545288"/>
            <a:ext cx="518767" cy="376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a:p>
        </p:txBody>
      </p:sp>
      <p:graphicFrame>
        <p:nvGraphicFramePr>
          <p:cNvPr id="22" name="Tableau 3">
            <a:extLst>
              <a:ext uri="{FF2B5EF4-FFF2-40B4-BE49-F238E27FC236}">
                <a16:creationId xmlns:a16="http://schemas.microsoft.com/office/drawing/2014/main" id="{34AD008E-54C6-4687-BB22-E3BBA27741CB}"/>
              </a:ext>
            </a:extLst>
          </p:cNvPr>
          <p:cNvGraphicFramePr>
            <a:graphicFrameLocks noGrp="1"/>
          </p:cNvGraphicFramePr>
          <p:nvPr>
            <p:extLst>
              <p:ext uri="{D42A27DB-BD31-4B8C-83A1-F6EECF244321}">
                <p14:modId xmlns:p14="http://schemas.microsoft.com/office/powerpoint/2010/main" val="1116483453"/>
              </p:ext>
            </p:extLst>
          </p:nvPr>
        </p:nvGraphicFramePr>
        <p:xfrm>
          <a:off x="0" y="1501642"/>
          <a:ext cx="6852236" cy="5630700"/>
        </p:xfrm>
        <a:graphic>
          <a:graphicData uri="http://schemas.openxmlformats.org/drawingml/2006/table">
            <a:tbl>
              <a:tblPr bandRow="1" firstRow="1">
                <a:tableStyleId>{5C22544A-7EE6-4342-B048-85BDC9FD1C3A}</a:tableStyleId>
              </a:tblPr>
              <a:tblGrid>
                <a:gridCol w="188640">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470908">
                  <a:extLst>
                    <a:ext uri="{9D8B030D-6E8A-4147-A177-3AD203B41FA5}">
                      <a16:colId xmlns:a16="http://schemas.microsoft.com/office/drawing/2014/main" val="20002"/>
                    </a:ext>
                  </a:extLst>
                </a:gridCol>
              </a:tblGrid>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Attestation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valeur</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3</a:t>
                      </a:r>
                    </a:p>
                  </a:txBody>
                  <a:tcPr anchor="ctr" marB="34290" marL="68580" marR="68580" marT="34290">
                    <a:solidFill>
                      <a:schemeClr val="accent1"/>
                    </a:solidFill>
                  </a:tcPr>
                </a:tc>
                <a:extLst>
                  <a:ext uri="{0D108BD9-81ED-4DB2-BD59-A6C34878D82A}">
                    <a16:rowId xmlns:a16="http://schemas.microsoft.com/office/drawing/2014/main" val="10000"/>
                  </a:ext>
                </a:extLst>
              </a:tr>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Mission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4</a:t>
                      </a:r>
                    </a:p>
                  </a:txBody>
                  <a:tcPr anchor="ctr" marB="34290" marL="68580" marR="68580" marT="34290">
                    <a:solidFill>
                      <a:schemeClr val="accent1"/>
                    </a:solidFill>
                  </a:tcPr>
                </a:tc>
                <a:extLst>
                  <a:ext uri="{0D108BD9-81ED-4DB2-BD59-A6C34878D82A}">
                    <a16:rowId xmlns:a16="http://schemas.microsoft.com/office/drawing/2014/main" val="10001"/>
                  </a:ext>
                </a:extLst>
              </a:tr>
              <a:tr h="305307">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Désignation et propriété juridique</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5</a:t>
                      </a:r>
                    </a:p>
                  </a:txBody>
                  <a:tcPr anchor="ctr" marB="34290" marL="68580" marR="68580" marT="34290">
                    <a:solidFill>
                      <a:schemeClr val="accent1"/>
                    </a:solidFill>
                  </a:tcPr>
                </a:tc>
                <a:extLst>
                  <a:ext uri="{0D108BD9-81ED-4DB2-BD59-A6C34878D82A}">
                    <a16:rowId xmlns:a16="http://schemas.microsoft.com/office/drawing/2014/main" val="10002"/>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Eléments intrinsèques et extrinsèques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6</a:t>
                      </a:r>
                    </a:p>
                  </a:txBody>
                  <a:tcPr anchor="ctr" marB="34290" marL="68580" marR="68580" marT="34290">
                    <a:solidFill>
                      <a:schemeClr val="accent1"/>
                    </a:solidFill>
                  </a:tcPr>
                </a:tc>
                <a:extLst>
                  <a:ext uri="{0D108BD9-81ED-4DB2-BD59-A6C34878D82A}">
                    <a16:rowId xmlns:a16="http://schemas.microsoft.com/office/drawing/2014/main" val="10003"/>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Description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l’immeuble</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MA" smtClean="0" sz="1600">
                          <a:solidFill>
                            <a:schemeClr val="bg1">
                              <a:lumMod val="95000"/>
                            </a:schemeClr>
                          </a:solidFill>
                          <a:latin charset="0" panose="02020603050405020304" pitchFamily="18" typeface="Times New Roman"/>
                          <a:cs charset="0" panose="02020603050405020304" pitchFamily="18" typeface="Times New Roman"/>
                        </a:rPr>
                        <a:t>6</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04"/>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Description</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du bien</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7</a:t>
                      </a:r>
                    </a:p>
                  </a:txBody>
                  <a:tcPr anchor="ctr" marB="34290" marL="68580" marR="68580" marT="34290">
                    <a:solidFill>
                      <a:schemeClr val="accent1"/>
                    </a:solidFill>
                  </a:tcPr>
                </a:tc>
                <a:extLst>
                  <a:ext uri="{0D108BD9-81ED-4DB2-BD59-A6C34878D82A}">
                    <a16:rowId xmlns:a16="http://schemas.microsoft.com/office/drawing/2014/main" val="10005"/>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Situation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9</a:t>
                      </a:r>
                    </a:p>
                  </a:txBody>
                  <a:tcPr anchor="ctr" marB="34290" marL="68580" marR="68580" marT="34290">
                    <a:solidFill>
                      <a:schemeClr val="accent1"/>
                    </a:solidFill>
                  </a:tcPr>
                </a:tc>
                <a:extLst>
                  <a:ext uri="{0D108BD9-81ED-4DB2-BD59-A6C34878D82A}">
                    <a16:rowId xmlns:a16="http://schemas.microsoft.com/office/drawing/2014/main" val="10006"/>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Assiette du bien</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mtClean="0" sz="1600">
                          <a:solidFill>
                            <a:schemeClr val="bg1">
                              <a:lumMod val="95000"/>
                            </a:schemeClr>
                          </a:solidFill>
                          <a:latin charset="0" panose="02020603050405020304" pitchFamily="18" typeface="Times New Roman"/>
                          <a:cs charset="0" panose="02020603050405020304" pitchFamily="18" typeface="Times New Roman"/>
                        </a:rPr>
                        <a:t>11</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07"/>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du </a:t>
                      </a:r>
                      <a:r>
                        <a:rPr b="1" dirty="0" i="1" kern="1200" lang="fr-FR" sz="1400">
                          <a:solidFill>
                            <a:schemeClr val="tx2">
                              <a:lumMod val="75000"/>
                            </a:schemeClr>
                          </a:solidFill>
                          <a:latin charset="0" panose="02020603050405020304" pitchFamily="18" typeface="Times New Roman"/>
                          <a:ea typeface="+mn-ea"/>
                          <a:cs charset="0" panose="02020603050405020304" pitchFamily="18" typeface="Times New Roman"/>
                        </a:rPr>
                        <a:t>marché national</a:t>
                      </a: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12</a:t>
                      </a:r>
                    </a:p>
                  </a:txBody>
                  <a:tcPr anchor="ctr" marB="34290" marL="68580" marR="68580" marT="34290">
                    <a:solidFill>
                      <a:schemeClr val="accent1"/>
                    </a:solidFill>
                  </a:tcPr>
                </a:tc>
                <a:extLst>
                  <a:ext uri="{0D108BD9-81ED-4DB2-BD59-A6C34878D82A}">
                    <a16:rowId xmlns:a16="http://schemas.microsoft.com/office/drawing/2014/main" val="10008"/>
                  </a:ext>
                </a:extLst>
              </a:tr>
              <a:tr h="339050">
                <a:tc>
                  <a:txBody>
                    <a:bodyPr/>
                    <a:lstStyle/>
                    <a:p>
                      <a:pPr algn="ctr" defTabSz="914400" eaLnBrk="1" fontAlgn="auto" hangingPunct="1" indent="0" latinLnBrk="0" lvl="0" marL="0" marR="0" rtl="0">
                        <a:lnSpc>
                          <a:spcPct val="100000"/>
                        </a:lnSpc>
                        <a:spcBef>
                          <a:spcPts val="0"/>
                        </a:spcBef>
                        <a:spcAft>
                          <a:spcPts val="0"/>
                        </a:spcAft>
                        <a:buClrTx/>
                        <a:buSzTx/>
                        <a:buFontTx/>
                        <a:buNone/>
                        <a:defRPr/>
                      </a:pPr>
                      <a:endParaRPr b="1" baseline="0" cap="none" dirty="0" i="0" kern="1200" kumimoji="0" lang="fr-FR" noProof="0" normalizeH="0" spc="0" strike="noStrike" sz="1600" u="none">
                        <a:ln>
                          <a:noFill/>
                        </a:ln>
                        <a:solidFill>
                          <a:schemeClr val="bg1">
                            <a:lumMod val="95000"/>
                          </a:schemeClr>
                        </a:solidFill>
                        <a:effectLst/>
                        <a:uLnTx/>
                        <a:uFillTx/>
                        <a:latin charset="0" panose="02020603050405020304" pitchFamily="18" typeface="Times New Roman"/>
                        <a:ea typeface="+mn-ea"/>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lvl="0" marL="0" marR="0" rtl="0">
                        <a:lnSpc>
                          <a:spcPct val="100000"/>
                        </a:lnSpc>
                        <a:spcBef>
                          <a:spcPts val="0"/>
                        </a:spcBef>
                        <a:spcAft>
                          <a:spcPts val="0"/>
                        </a:spcAft>
                        <a:buClrTx/>
                        <a:buSzTx/>
                        <a:buFontTx/>
                        <a:buNone/>
                        <a:defRPr/>
                      </a:pPr>
                      <a:r>
                        <a:rPr b="1" baseline="0" cap="none" dirty="0" i="1" kern="1200" kumimoji="0" lang="fr-FR" noProof="0" normalizeH="0" spc="0" strike="noStrike" sz="1400" u="none">
                          <a:ln>
                            <a:noFill/>
                          </a:ln>
                          <a:solidFill>
                            <a:schemeClr val="tx2">
                              <a:lumMod val="75000"/>
                            </a:schemeClr>
                          </a:solidFill>
                          <a:effectLst/>
                          <a:uLnTx/>
                          <a:uFillTx/>
                          <a:latin charset="0" panose="02020603050405020304" pitchFamily="18" typeface="Times New Roman"/>
                          <a:ea typeface="+mn-ea"/>
                          <a:cs charset="0" panose="02020603050405020304" pitchFamily="18" typeface="Times New Roman"/>
                        </a:rPr>
                        <a:t>Etude </a:t>
                      </a:r>
                      <a:r>
                        <a:rPr b="1" dirty="0" i="1" kern="1200" lang="fr-FR" noProof="0" sz="1400">
                          <a:solidFill>
                            <a:schemeClr val="tx2">
                              <a:lumMod val="75000"/>
                            </a:schemeClr>
                          </a:solidFill>
                          <a:latin charset="0" panose="02020603050405020304" pitchFamily="18" typeface="Times New Roman"/>
                          <a:ea typeface="+mn-ea"/>
                          <a:cs charset="0" panose="02020603050405020304" pitchFamily="18" typeface="Times New Roman"/>
                        </a:rPr>
                        <a:t>du marché </a:t>
                      </a:r>
                      <a:r>
                        <a:rPr b="1" baseline="0" cap="none" dirty="0" i="1" kern="1200" kumimoji="0" lang="fr-FR" noProof="0" normalizeH="0" spc="0" strike="noStrike" sz="1400" u="none">
                          <a:ln>
                            <a:noFill/>
                          </a:ln>
                          <a:solidFill>
                            <a:schemeClr val="tx2">
                              <a:lumMod val="75000"/>
                            </a:schemeClr>
                          </a:solidFill>
                          <a:effectLst/>
                          <a:uLnTx/>
                          <a:uFillTx/>
                          <a:latin charset="0" panose="02020603050405020304" pitchFamily="18" typeface="Times New Roman"/>
                          <a:ea typeface="+mn-ea"/>
                          <a:cs charset="0" panose="02020603050405020304" pitchFamily="18" typeface="Times New Roman"/>
                        </a:rPr>
                        <a:t>régional</a:t>
                      </a: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defRPr/>
                      </a:pPr>
                      <a:r>
                        <a:rPr b="1" baseline="0" cap="none" dirty="0" i="0" kern="1200" kumimoji="0" lang="fr-FR" noProof="0" normalizeH="0" spc="0" strike="noStrike" sz="1600" u="none">
                          <a:ln>
                            <a:noFill/>
                          </a:ln>
                          <a:solidFill>
                            <a:schemeClr val="bg1">
                              <a:lumMod val="95000"/>
                            </a:schemeClr>
                          </a:solidFill>
                          <a:effectLst/>
                          <a:uLnTx/>
                          <a:uFillTx/>
                          <a:latin charset="0" panose="02020603050405020304" pitchFamily="18" typeface="Times New Roman"/>
                          <a:ea typeface="+mn-ea"/>
                          <a:cs charset="0" panose="02020603050405020304" pitchFamily="18" typeface="Times New Roman"/>
                        </a:rPr>
                        <a:t>13</a:t>
                      </a:r>
                    </a:p>
                  </a:txBody>
                  <a:tcPr anchor="ctr" marB="34290" marL="68580" marR="68580" marT="34290">
                    <a:solidFill>
                      <a:schemeClr val="accent1"/>
                    </a:solidFill>
                  </a:tcPr>
                </a:tc>
                <a:extLst>
                  <a:ext uri="{0D108BD9-81ED-4DB2-BD59-A6C34878D82A}">
                    <a16:rowId xmlns:a16="http://schemas.microsoft.com/office/drawing/2014/main" val="10009"/>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Offres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vente</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defRPr/>
                      </a:pPr>
                      <a:r>
                        <a:rPr b="1" dirty="0" lang="fr-FR" smtClean="0" sz="1600">
                          <a:solidFill>
                            <a:schemeClr val="bg1">
                              <a:lumMod val="95000"/>
                            </a:schemeClr>
                          </a:solidFill>
                          <a:latin charset="0" panose="02020603050405020304" pitchFamily="18" typeface="Times New Roman"/>
                          <a:cs charset="0" panose="02020603050405020304" pitchFamily="18" typeface="Times New Roman"/>
                        </a:rPr>
                        <a:t>14</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10"/>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Offres de location</a:t>
                      </a: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FR" smtClean="0" sz="1600">
                          <a:solidFill>
                            <a:schemeClr val="bg1">
                              <a:lumMod val="95000"/>
                            </a:schemeClr>
                          </a:solidFill>
                          <a:latin charset="0" panose="02020603050405020304" pitchFamily="18" typeface="Times New Roman"/>
                          <a:cs charset="0" panose="02020603050405020304" pitchFamily="18" typeface="Times New Roman"/>
                        </a:rPr>
                        <a:t>15</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11"/>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Etude de marché local- Contrats de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vente</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FR" smtClean="0" sz="1600">
                          <a:solidFill>
                            <a:schemeClr val="bg1">
                              <a:lumMod val="95000"/>
                            </a:schemeClr>
                          </a:solidFill>
                          <a:latin charset="0" panose="02020603050405020304" pitchFamily="18" typeface="Times New Roman"/>
                          <a:cs charset="0" panose="02020603050405020304" pitchFamily="18" typeface="Times New Roman"/>
                        </a:rPr>
                        <a:t>16</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12"/>
                  </a:ext>
                </a:extLst>
              </a:tr>
              <a:tr h="169525">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Analyse du risque</a:t>
                      </a:r>
                      <a:r>
                        <a:rPr b="1" baseline="0" dirty="0" i="1" lang="fr-FR" sz="1400">
                          <a:solidFill>
                            <a:schemeClr val="tx2">
                              <a:lumMod val="75000"/>
                            </a:schemeClr>
                          </a:solidFill>
                          <a:latin charset="0" panose="02020603050405020304" pitchFamily="18" typeface="Times New Roman"/>
                          <a:cs charset="0" panose="02020603050405020304" pitchFamily="18" typeface="Times New Roman"/>
                        </a:rPr>
                        <a:t> : Analyse SWOT</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FR" sz="1600">
                          <a:solidFill>
                            <a:schemeClr val="bg1">
                              <a:lumMod val="95000"/>
                            </a:schemeClr>
                          </a:solidFill>
                          <a:latin charset="0" panose="02020603050405020304" pitchFamily="18" typeface="Times New Roman"/>
                          <a:cs charset="0" panose="02020603050405020304" pitchFamily="18" typeface="Times New Roman"/>
                        </a:rPr>
                        <a:t>17</a:t>
                      </a:r>
                    </a:p>
                  </a:txBody>
                  <a:tcPr anchor="ctr" marB="34290" marL="68580" marR="68580" marT="34290">
                    <a:solidFill>
                      <a:schemeClr val="accent1"/>
                    </a:solidFill>
                  </a:tcPr>
                </a:tc>
                <a:extLst>
                  <a:ext uri="{0D108BD9-81ED-4DB2-BD59-A6C34878D82A}">
                    <a16:rowId xmlns:a16="http://schemas.microsoft.com/office/drawing/2014/main" val="10013"/>
                  </a:ext>
                </a:extLst>
              </a:tr>
              <a:tr h="169525">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MA" smtClean="0" sz="1400">
                          <a:solidFill>
                            <a:schemeClr val="tx2">
                              <a:lumMod val="75000"/>
                            </a:schemeClr>
                          </a:solidFill>
                          <a:latin charset="0" panose="02020603050405020304" pitchFamily="18" typeface="Times New Roman"/>
                          <a:cs charset="0" panose="02020603050405020304" pitchFamily="18" typeface="Times New Roman"/>
                        </a:rPr>
                        <a:t>Méthodes d’évaluation</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MA" smtClean="0" sz="1600">
                          <a:solidFill>
                            <a:schemeClr val="bg1">
                              <a:lumMod val="95000"/>
                            </a:schemeClr>
                          </a:solidFill>
                          <a:latin charset="0" panose="02020603050405020304" pitchFamily="18" typeface="Times New Roman"/>
                          <a:cs charset="0" panose="02020603050405020304" pitchFamily="18" typeface="Times New Roman"/>
                        </a:rPr>
                        <a:t>18</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2432834116"/>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i="1" lang="fr-FR" sz="1400">
                          <a:solidFill>
                            <a:schemeClr val="tx2">
                              <a:lumMod val="75000"/>
                            </a:schemeClr>
                          </a:solidFill>
                          <a:latin charset="0" panose="02020603050405020304" pitchFamily="18" typeface="Times New Roman"/>
                          <a:cs charset="0" panose="02020603050405020304" pitchFamily="18" typeface="Times New Roman"/>
                        </a:rPr>
                        <a:t>Tableau récapitulatif des méthodes d’évaluation proposées</a:t>
                      </a:r>
                      <a:endParaRPr b="1" dirty="0" i="1" lang="fr-FR" sz="1400">
                        <a:solidFill>
                          <a:schemeClr val="tx2">
                            <a:lumMod val="7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MA" smtClean="0" sz="1600">
                          <a:solidFill>
                            <a:schemeClr val="bg1">
                              <a:lumMod val="95000"/>
                            </a:schemeClr>
                          </a:solidFill>
                          <a:latin charset="0" panose="02020603050405020304" pitchFamily="18" typeface="Times New Roman"/>
                          <a:cs charset="0" panose="02020603050405020304" pitchFamily="18" typeface="Times New Roman"/>
                        </a:rPr>
                        <a:t>19</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14"/>
                  </a:ext>
                </a:extLst>
              </a:tr>
              <a:tr h="339050">
                <a:tc>
                  <a:txBody>
                    <a:bodyPr/>
                    <a:lstStyle/>
                    <a:p>
                      <a:pPr algn="ctr" defTabSz="914400" eaLnBrk="1" fontAlgn="auto" hangingPunct="1" indent="0" latinLnBrk="0" marL="0" marR="0" rtl="0">
                        <a:lnSpc>
                          <a:spcPct val="100000"/>
                        </a:lnSpc>
                        <a:spcBef>
                          <a:spcPts val="0"/>
                        </a:spcBef>
                        <a:spcAft>
                          <a:spcPts val="0"/>
                        </a:spcAft>
                        <a:buClrTx/>
                        <a:buSzTx/>
                        <a:buFontTx/>
                        <a:buNone/>
                        <a:defRPr/>
                      </a:pP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tc>
                  <a:txBody>
                    <a:bodyPr/>
                    <a:lstStyle/>
                    <a:p>
                      <a:pPr algn="l" defTabSz="914400" eaLnBrk="1" fontAlgn="auto" hangingPunct="1" indent="0" latinLnBrk="0" marL="0" marR="0" rtl="0">
                        <a:lnSpc>
                          <a:spcPct val="100000"/>
                        </a:lnSpc>
                        <a:spcBef>
                          <a:spcPts val="0"/>
                        </a:spcBef>
                        <a:spcAft>
                          <a:spcPts val="0"/>
                        </a:spcAft>
                        <a:buClrTx/>
                        <a:buSzTx/>
                        <a:buFontTx/>
                        <a:buNone/>
                        <a:defRPr/>
                      </a:pPr>
                      <a:r>
                        <a:rPr b="1" dirty="0" i="1" lang="fr-FR" sz="1400">
                          <a:solidFill>
                            <a:schemeClr val="tx2">
                              <a:lumMod val="75000"/>
                            </a:schemeClr>
                          </a:solidFill>
                          <a:latin charset="0" panose="02020603050405020304" pitchFamily="18" typeface="Times New Roman"/>
                          <a:cs charset="0" panose="02020603050405020304" pitchFamily="18" typeface="Times New Roman"/>
                        </a:rPr>
                        <a:t>Annexes</a:t>
                      </a:r>
                    </a:p>
                  </a:txBody>
                  <a:tcPr anchor="ctr" marB="34290" marL="68580" marR="68580" marT="34290">
                    <a:solidFill>
                      <a:schemeClr val="bg1">
                        <a:lumMod val="95000"/>
                      </a:schemeClr>
                    </a:solidFill>
                  </a:tcPr>
                </a:tc>
                <a:tc>
                  <a:txBody>
                    <a:bodyPr/>
                    <a:lstStyle/>
                    <a:p>
                      <a:pPr algn="ctr" defTabSz="914400" eaLnBrk="1" fontAlgn="auto" hangingPunct="1" indent="0" latinLnBrk="0" lvl="0" marL="0" marR="0" rtl="0">
                        <a:lnSpc>
                          <a:spcPct val="100000"/>
                        </a:lnSpc>
                        <a:spcBef>
                          <a:spcPts val="0"/>
                        </a:spcBef>
                        <a:spcAft>
                          <a:spcPts val="0"/>
                        </a:spcAft>
                        <a:buClrTx/>
                        <a:buSzTx/>
                        <a:buFontTx/>
                        <a:buNone/>
                        <a:tabLst/>
                        <a:defRPr/>
                      </a:pPr>
                      <a:r>
                        <a:rPr b="1" dirty="0" lang="fr-MA" smtClean="0" sz="1600">
                          <a:solidFill>
                            <a:schemeClr val="bg1">
                              <a:lumMod val="95000"/>
                            </a:schemeClr>
                          </a:solidFill>
                          <a:latin charset="0" panose="02020603050405020304" pitchFamily="18" typeface="Times New Roman"/>
                          <a:cs charset="0" panose="02020603050405020304" pitchFamily="18" typeface="Times New Roman"/>
                        </a:rPr>
                        <a:t>27</a:t>
                      </a:r>
                      <a:endParaRPr b="1" dirty="0" lang="fr-FR" sz="1600">
                        <a:solidFill>
                          <a:schemeClr val="bg1">
                            <a:lumMod val="95000"/>
                          </a:schemeClr>
                        </a:solidFill>
                        <a:latin charset="0" panose="02020603050405020304" pitchFamily="18" typeface="Times New Roman"/>
                        <a:cs charset="0" panose="02020603050405020304" pitchFamily="18" typeface="Times New Roman"/>
                      </a:endParaRPr>
                    </a:p>
                  </a:txBody>
                  <a:tcPr anchor="ctr" marB="34290" marL="68580" marR="68580" marT="34290">
                    <a:solidFill>
                      <a:schemeClr val="accent1"/>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264638762"/>
      </p:ext>
    </p:extLst>
  </p:cSld>
  <p:clrMapOvr>
    <a:masterClrMapping/>
  </p:clrMapOvr>
  <p:timing>
    <p:tnLst>
      <p:par>
        <p:cTn dur="indefinite" id="1" nodeType="tmRoot" restart="never"/>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Rectangle 9"/>
          <p:cNvSpPr/>
          <p:nvPr/>
        </p:nvSpPr>
        <p:spPr>
          <a:xfrm>
            <a:off x="1" y="3"/>
            <a:ext cx="3861048" cy="400110"/>
          </a:xfrm>
          <a:prstGeom prst="rect">
            <a:avLst/>
          </a:prstGeom>
          <a:solidFill>
            <a:schemeClr val="tx2"/>
          </a:solidFill>
        </p:spPr>
        <p:txBody>
          <a:bodyPr anchor="ctr" anchorCtr="0" wrap="square">
            <a:noAutofit/>
          </a:bodyPr>
          <a:lstStyle/>
          <a:p>
            <a:pPr algn="ctr"/>
            <a:r>
              <a:rPr b="1" dirty="0" lang="fr-FR" sz="2000">
                <a:solidFill>
                  <a:prstClr val="white"/>
                </a:solidFill>
                <a:latin charset="0" panose="02020603050405020304" pitchFamily="18" typeface="Times New Roman"/>
                <a:cs charset="0" panose="02020603050405020304" pitchFamily="18" typeface="Times New Roman"/>
              </a:rPr>
              <a:t>RAPPEL DES DEFINITIONS</a:t>
            </a:r>
          </a:p>
        </p:txBody>
      </p:sp>
      <p:sp>
        <p:nvSpPr>
          <p:cNvPr id="11" name="ZoneTexte 10"/>
          <p:cNvSpPr txBox="1"/>
          <p:nvPr/>
        </p:nvSpPr>
        <p:spPr>
          <a:xfrm>
            <a:off x="3861049" y="0"/>
            <a:ext cx="2996951" cy="461668"/>
          </a:xfrm>
          <a:prstGeom prst="rect">
            <a:avLst/>
          </a:prstGeom>
          <a:solidFill>
            <a:schemeClr val="bg1">
              <a:lumMod val="95000"/>
            </a:schemeClr>
          </a:solidFill>
        </p:spPr>
        <p:txBody>
          <a:bodyPr anchor="ctr" anchorCtr="0" rtlCol="0" wrap="square">
            <a:noAutofit/>
          </a:bodyPr>
          <a:lstStyle/>
          <a:p>
            <a:r>
              <a:rPr b="1" dirty="0" lang="fr-FR" sz="1400">
                <a:solidFill>
                  <a:schemeClr val="tx2"/>
                </a:solidFill>
                <a:latin charset="0" panose="02020603050405020304" pitchFamily="18" typeface="Times New Roman"/>
                <a:cs charset="0" panose="02020603050405020304" pitchFamily="18" typeface="Times New Roman"/>
              </a:rPr>
              <a:t>VALEURS (1/2)</a:t>
            </a:r>
          </a:p>
        </p:txBody>
      </p:sp>
      <p:sp>
        <p:nvSpPr>
          <p:cNvPr id="7" name="ZoneTexte 6"/>
          <p:cNvSpPr txBox="1"/>
          <p:nvPr/>
        </p:nvSpPr>
        <p:spPr>
          <a:xfrm>
            <a:off x="-2381" y="1640632"/>
            <a:ext cx="6857999" cy="4493538"/>
          </a:xfrm>
          <a:prstGeom prst="rect">
            <a:avLst/>
          </a:prstGeom>
          <a:noFill/>
        </p:spPr>
        <p:txBody>
          <a:bodyPr rtlCol="0" wrap="square">
            <a:spAutoFit/>
          </a:bodyPr>
          <a:lstStyle/>
          <a:p>
            <a:pPr algn="just"/>
            <a:r>
              <a:rPr b="1" dirty="0" lang="fr-FR" sz="1400">
                <a:solidFill>
                  <a:schemeClr val="tx2"/>
                </a:solidFill>
                <a:latin charset="0" panose="02020603050405020304" pitchFamily="18" typeface="Times New Roman"/>
                <a:cs charset="0" panose="02020603050405020304" pitchFamily="18" typeface="Times New Roman"/>
              </a:rPr>
              <a:t>Coût de Remplacement Net </a:t>
            </a:r>
            <a:r>
              <a:rPr dirty="0" err="1" i="1" lang="fr-FR" sz="1400">
                <a:solidFill>
                  <a:schemeClr val="tx2"/>
                </a:solidFill>
                <a:latin charset="0" panose="02020603050405020304" pitchFamily="18" typeface="Times New Roman"/>
                <a:cs charset="0" panose="02020603050405020304" pitchFamily="18" typeface="Times New Roman"/>
              </a:rPr>
              <a:t>Depreciated</a:t>
            </a:r>
            <a:r>
              <a:rPr dirty="0" i="1" lang="fr-FR" sz="1400">
                <a:solidFill>
                  <a:schemeClr val="tx2"/>
                </a:solidFill>
                <a:latin charset="0" panose="02020603050405020304" pitchFamily="18" typeface="Times New Roman"/>
                <a:cs charset="0" panose="02020603050405020304" pitchFamily="18" typeface="Times New Roman"/>
              </a:rPr>
              <a:t> Replacement </a:t>
            </a:r>
            <a:r>
              <a:rPr dirty="0" err="1" i="1" lang="fr-FR" sz="1400">
                <a:solidFill>
                  <a:schemeClr val="tx2"/>
                </a:solidFill>
                <a:latin charset="0" panose="02020603050405020304" pitchFamily="18" typeface="Times New Roman"/>
                <a:cs charset="0" panose="02020603050405020304" pitchFamily="18" typeface="Times New Roman"/>
              </a:rPr>
              <a:t>Cost</a:t>
            </a:r>
            <a:endParaRPr dirty="0" i="1" lang="fr-FR" sz="1400">
              <a:solidFill>
                <a:schemeClr val="tx2"/>
              </a:solidFill>
              <a:latin charset="0" panose="02020603050405020304" pitchFamily="18" typeface="Times New Roman"/>
              <a:cs charset="0" panose="02020603050405020304" pitchFamily="18" typeface="Times New Roman"/>
            </a:endParaRPr>
          </a:p>
          <a:p>
            <a:pPr algn="just"/>
            <a:r>
              <a:rPr dirty="0" lang="fr-FR" sz="1200">
                <a:latin charset="0" panose="02020603050405020304" pitchFamily="18" typeface="Times New Roman"/>
                <a:cs charset="0" panose="02020603050405020304" pitchFamily="18" typeface="Times New Roman"/>
              </a:rPr>
              <a:t>Coût actuel de remplacement d’un actif par un équivalent ancien, déductions faites de la dépréciation pour vétusté et de toutes formes pertinentes d’obsolescence et d’optimisation nécessaire.</a:t>
            </a:r>
          </a:p>
          <a:p>
            <a:pPr algn="just"/>
            <a:endParaRPr b="1" dirty="0" lang="fr-FR" sz="1200">
              <a:latin charset="0" panose="02020603050405020304" pitchFamily="18" typeface="Times New Roman"/>
              <a:cs charset="0" panose="02020603050405020304" pitchFamily="18" typeface="Times New Roman"/>
            </a:endParaRPr>
          </a:p>
          <a:p>
            <a:pPr algn="just"/>
            <a:r>
              <a:rPr b="1" dirty="0" lang="fr-FR" sz="1400">
                <a:solidFill>
                  <a:schemeClr val="tx2"/>
                </a:solidFill>
                <a:latin charset="0" panose="02020603050405020304" pitchFamily="18" typeface="Times New Roman"/>
                <a:cs charset="0" panose="02020603050405020304" pitchFamily="18" typeface="Times New Roman"/>
              </a:rPr>
              <a:t>Juste Valeur </a:t>
            </a:r>
            <a:r>
              <a:rPr dirty="0" i="1" lang="fr-FR" sz="1400">
                <a:solidFill>
                  <a:schemeClr val="tx2"/>
                </a:solidFill>
                <a:latin charset="0" panose="02020603050405020304" pitchFamily="18" typeface="Times New Roman"/>
                <a:cs charset="0" panose="02020603050405020304" pitchFamily="18" typeface="Times New Roman"/>
              </a:rPr>
              <a:t>Fair Value</a:t>
            </a:r>
            <a:endParaRPr dirty="0" lang="fr-FR" sz="1400">
              <a:solidFill>
                <a:schemeClr val="tx2"/>
              </a:solidFill>
              <a:latin charset="0" panose="02020603050405020304" pitchFamily="18" typeface="Times New Roman"/>
              <a:cs charset="0" panose="02020603050405020304" pitchFamily="18" typeface="Times New Roman"/>
            </a:endParaRPr>
          </a:p>
          <a:p>
            <a:pPr algn="just"/>
            <a:r>
              <a:rPr dirty="0" lang="fr-FR" sz="1200">
                <a:latin charset="0" panose="02020603050405020304" pitchFamily="18" typeface="Times New Roman"/>
                <a:cs charset="0" panose="02020603050405020304" pitchFamily="18" typeface="Times New Roman"/>
              </a:rPr>
              <a:t>Montant pour lequel un actif peut être échangé ou une dette réglée entre des parties bien informées, consentantes et agissant dans des conditions de concurrence normales.</a:t>
            </a:r>
          </a:p>
          <a:p>
            <a:pPr algn="just"/>
            <a:endParaRPr b="1" dirty="0" lang="fr-FR" sz="1200">
              <a:latin charset="0" panose="02020603050405020304" pitchFamily="18" typeface="Times New Roman"/>
              <a:cs charset="0" panose="02020603050405020304" pitchFamily="18" typeface="Times New Roman"/>
            </a:endParaRPr>
          </a:p>
          <a:p>
            <a:pPr algn="just"/>
            <a:r>
              <a:rPr b="1" dirty="0" lang="fr-FR" sz="1400">
                <a:solidFill>
                  <a:schemeClr val="tx2"/>
                </a:solidFill>
                <a:latin charset="0" panose="02020603050405020304" pitchFamily="18" typeface="Times New Roman"/>
                <a:cs charset="0" panose="02020603050405020304" pitchFamily="18" typeface="Times New Roman"/>
              </a:rPr>
              <a:t>Valeur de convenance </a:t>
            </a:r>
            <a:r>
              <a:rPr dirty="0" i="1" lang="fr-FR" sz="1400">
                <a:solidFill>
                  <a:schemeClr val="tx2"/>
                </a:solidFill>
                <a:latin charset="0" panose="02020603050405020304" pitchFamily="18" typeface="Times New Roman"/>
                <a:cs charset="0" panose="02020603050405020304" pitchFamily="18" typeface="Times New Roman"/>
              </a:rPr>
              <a:t>Special Value</a:t>
            </a:r>
          </a:p>
          <a:p>
            <a:pPr algn="just"/>
            <a:r>
              <a:rPr dirty="0" lang="fr-FR" sz="1200">
                <a:latin charset="0" panose="02020603050405020304" pitchFamily="18" typeface="Times New Roman"/>
                <a:cs charset="0" panose="02020603050405020304" pitchFamily="18" typeface="Times New Roman"/>
              </a:rPr>
              <a:t>Prix supérieur à la </a:t>
            </a:r>
            <a:r>
              <a:rPr dirty="0" i="1" lang="fr-FR" sz="1200">
                <a:latin charset="0" panose="02020603050405020304" pitchFamily="18" typeface="Times New Roman"/>
                <a:cs charset="0" panose="02020603050405020304" pitchFamily="18" typeface="Times New Roman"/>
              </a:rPr>
              <a:t>valeur vénale </a:t>
            </a:r>
            <a:r>
              <a:rPr dirty="0" lang="fr-FR" sz="1200">
                <a:latin charset="0" panose="02020603050405020304" pitchFamily="18" typeface="Times New Roman"/>
                <a:cs charset="0" panose="02020603050405020304" pitchFamily="18" typeface="Times New Roman"/>
              </a:rPr>
              <a:t>reflétant les caractéristiques particulières d’un </a:t>
            </a:r>
            <a:r>
              <a:rPr dirty="0" i="1" lang="fr-FR" sz="1200">
                <a:latin charset="0" panose="02020603050405020304" pitchFamily="18" typeface="Times New Roman"/>
                <a:cs charset="0" panose="02020603050405020304" pitchFamily="18" typeface="Times New Roman"/>
              </a:rPr>
              <a:t>actif</a:t>
            </a:r>
            <a:r>
              <a:rPr dirty="0" lang="fr-FR" sz="1200">
                <a:latin charset="0" panose="02020603050405020304" pitchFamily="18" typeface="Times New Roman"/>
                <a:cs charset="0" panose="02020603050405020304" pitchFamily="18" typeface="Times New Roman"/>
              </a:rPr>
              <a:t>, qui n’ont de valeur que pour un </a:t>
            </a:r>
            <a:r>
              <a:rPr dirty="0" i="1" lang="fr-FR" sz="1200">
                <a:latin charset="0" panose="02020603050405020304" pitchFamily="18" typeface="Times New Roman"/>
                <a:cs charset="0" panose="02020603050405020304" pitchFamily="18" typeface="Times New Roman"/>
              </a:rPr>
              <a:t>acquéreur de</a:t>
            </a:r>
            <a:r>
              <a:rPr dirty="0" lang="fr-FR" sz="1200">
                <a:latin charset="0" panose="02020603050405020304" pitchFamily="18" typeface="Times New Roman"/>
                <a:cs charset="0" panose="02020603050405020304" pitchFamily="18" typeface="Times New Roman"/>
              </a:rPr>
              <a:t> </a:t>
            </a:r>
            <a:r>
              <a:rPr dirty="0" i="1" lang="fr-FR" sz="1200">
                <a:latin charset="0" panose="02020603050405020304" pitchFamily="18" typeface="Times New Roman"/>
                <a:cs charset="0" panose="02020603050405020304" pitchFamily="18" typeface="Times New Roman"/>
              </a:rPr>
              <a:t>convenance</a:t>
            </a:r>
            <a:r>
              <a:rPr dirty="0" lang="fr-FR" sz="1200">
                <a:latin charset="0" panose="02020603050405020304" pitchFamily="18" typeface="Times New Roman"/>
                <a:cs charset="0" panose="02020603050405020304" pitchFamily="18" typeface="Times New Roman"/>
              </a:rPr>
              <a:t>.</a:t>
            </a:r>
          </a:p>
          <a:p>
            <a:pPr algn="just"/>
            <a:r>
              <a:rPr dirty="0" lang="fr-FR" sz="1200">
                <a:latin charset="0" panose="02020603050405020304" pitchFamily="18" typeface="Times New Roman"/>
                <a:cs charset="0" panose="02020603050405020304" pitchFamily="18" typeface="Times New Roman"/>
              </a:rPr>
              <a:t> </a:t>
            </a:r>
            <a:r>
              <a:rPr b="1" dirty="0" lang="fr-FR" sz="1200">
                <a:latin charset="0" panose="02020603050405020304" pitchFamily="18" typeface="Times New Roman"/>
                <a:cs charset="0" panose="02020603050405020304" pitchFamily="18" typeface="Times New Roman"/>
              </a:rPr>
              <a:t> </a:t>
            </a:r>
            <a:endParaRPr dirty="0" lang="fr-FR" sz="1200">
              <a:latin charset="0" panose="02020603050405020304" pitchFamily="18" typeface="Times New Roman"/>
              <a:cs charset="0" panose="02020603050405020304" pitchFamily="18" typeface="Times New Roman"/>
            </a:endParaRPr>
          </a:p>
          <a:p>
            <a:pPr algn="just"/>
            <a:r>
              <a:rPr b="1" dirty="0" lang="fr-FR" sz="1400">
                <a:solidFill>
                  <a:schemeClr val="tx2"/>
                </a:solidFill>
                <a:latin charset="0" panose="02020603050405020304" pitchFamily="18" typeface="Times New Roman"/>
                <a:cs charset="0" panose="02020603050405020304" pitchFamily="18" typeface="Times New Roman"/>
              </a:rPr>
              <a:t>Valeur Subjective d’investissement  (VSI) </a:t>
            </a:r>
            <a:r>
              <a:rPr dirty="0" i="1" lang="fr-FR" sz="1400">
                <a:solidFill>
                  <a:schemeClr val="tx2"/>
                </a:solidFill>
                <a:latin charset="0" panose="02020603050405020304" pitchFamily="18" typeface="Times New Roman"/>
                <a:cs charset="0" panose="02020603050405020304" pitchFamily="18" typeface="Times New Roman"/>
              </a:rPr>
              <a:t>Investment Value or Worth</a:t>
            </a:r>
          </a:p>
          <a:p>
            <a:pPr algn="just"/>
            <a:r>
              <a:rPr dirty="0" lang="fr-FR" sz="1200">
                <a:latin charset="0" panose="02020603050405020304" pitchFamily="18" typeface="Times New Roman"/>
                <a:cs charset="0" panose="02020603050405020304" pitchFamily="18" typeface="Times New Roman"/>
              </a:rPr>
              <a:t>Valeur d’un immeuble pour un investisseur spécifique ou une catégorie d’investisseurs dans le cadre d’objectifs d’investissements définis. Ce concept subjectif met l’accent sur le lien existant entre un </a:t>
            </a:r>
            <a:r>
              <a:rPr dirty="0" i="1" lang="fr-FR" sz="1200">
                <a:latin charset="0" panose="02020603050405020304" pitchFamily="18" typeface="Times New Roman"/>
                <a:cs charset="0" panose="02020603050405020304" pitchFamily="18" typeface="Times New Roman"/>
              </a:rPr>
              <a:t>immeuble</a:t>
            </a:r>
            <a:r>
              <a:rPr dirty="0" lang="fr-FR" sz="1200">
                <a:latin charset="0" panose="02020603050405020304" pitchFamily="18" typeface="Times New Roman"/>
                <a:cs charset="0" panose="02020603050405020304" pitchFamily="18" typeface="Times New Roman"/>
              </a:rPr>
              <a:t> spécifique et un investisseur, un groupe d’investisseurs ou un organisme spécifique dont les objectifs et/ou critères d’investissement ou d’exploitation sont identifiables.</a:t>
            </a:r>
          </a:p>
          <a:p>
            <a:pPr algn="just"/>
            <a:r>
              <a:rPr dirty="0" lang="fr-FR" sz="1200">
                <a:latin charset="0" panose="02020603050405020304" pitchFamily="18" typeface="Times New Roman"/>
                <a:cs charset="0" panose="02020603050405020304" pitchFamily="18" typeface="Times New Roman"/>
              </a:rPr>
              <a:t>  </a:t>
            </a:r>
          </a:p>
          <a:p>
            <a:pPr algn="just"/>
            <a:r>
              <a:rPr b="1" dirty="0" lang="fr-FR" sz="1400">
                <a:solidFill>
                  <a:schemeClr val="tx2"/>
                </a:solidFill>
                <a:latin charset="0" panose="02020603050405020304" pitchFamily="18" typeface="Times New Roman"/>
                <a:cs charset="0" panose="02020603050405020304" pitchFamily="18" typeface="Times New Roman"/>
              </a:rPr>
              <a:t>Valeur vénale (VV) </a:t>
            </a:r>
            <a:r>
              <a:rPr dirty="0" i="1" lang="fr-FR" sz="1400">
                <a:solidFill>
                  <a:schemeClr val="tx2"/>
                </a:solidFill>
                <a:latin charset="0" panose="02020603050405020304" pitchFamily="18" typeface="Times New Roman"/>
                <a:cs charset="0" panose="02020603050405020304" pitchFamily="18" typeface="Times New Roman"/>
              </a:rPr>
              <a:t>Market Value</a:t>
            </a:r>
          </a:p>
          <a:p>
            <a:pPr algn="just"/>
            <a:r>
              <a:rPr dirty="0" lang="fr-FR" sz="1200">
                <a:effectLst>
                  <a:outerShdw algn="tl" blurRad="38100" dir="2700000" dist="38100">
                    <a:srgbClr val="000000">
                      <a:alpha val="43137"/>
                    </a:srgbClr>
                  </a:outerShdw>
                </a:effectLst>
                <a:latin charset="0" panose="02020603050405020304" pitchFamily="18" typeface="Times New Roman"/>
                <a:cs charset="0" panose="02020603050405020304" pitchFamily="18" typeface="Times New Roman"/>
              </a:rPr>
              <a:t> </a:t>
            </a:r>
            <a:r>
              <a:rPr dirty="0" lang="fr-FR" sz="1200">
                <a:latin charset="0" panose="02020603050405020304" pitchFamily="18" typeface="Times New Roman"/>
                <a:cs charset="0" panose="02020603050405020304" pitchFamily="18" typeface="Times New Roman"/>
              </a:rPr>
              <a:t>Somme d’argent estimée contre laquelle un immeuble </a:t>
            </a:r>
            <a:r>
              <a:rPr dirty="0" lang="fr-FR" sz="1200" u="sng">
                <a:latin charset="0" panose="02020603050405020304" pitchFamily="18" typeface="Times New Roman"/>
                <a:cs charset="0" panose="02020603050405020304" pitchFamily="18" typeface="Times New Roman"/>
              </a:rPr>
              <a:t>serait échangé à la date d’évaluation</a:t>
            </a:r>
            <a:r>
              <a:rPr dirty="0" lang="fr-FR" sz="1200">
                <a:latin charset="0" panose="02020603050405020304" pitchFamily="18" typeface="Times New Roman"/>
                <a:cs charset="0" panose="02020603050405020304" pitchFamily="18" typeface="Times New Roman"/>
              </a:rPr>
              <a:t> entre un acheteur consentant et un vendeur consentant dans une transaction équilibrée après une commercialisation adéquate où les parties ont l’une et l’autre agit en toute connaissance, prudemment et sans pression.</a:t>
            </a:r>
          </a:p>
          <a:p>
            <a:endParaRPr dirty="0" lang="fr-FR" sz="1200">
              <a:latin charset="0" panose="02020603050405020304" pitchFamily="18" typeface="Times New Roman"/>
              <a:cs charset="0" panose="02020603050405020304" pitchFamily="18" typeface="Times New Roman"/>
            </a:endParaRPr>
          </a:p>
        </p:txBody>
      </p:sp>
      <p:sp>
        <p:nvSpPr>
          <p:cNvPr id="6" name="Espace réservé du numéro de diapositive 1"/>
          <p:cNvSpPr>
            <a:spLocks noGrp="1"/>
          </p:cNvSpPr>
          <p:nvPr>
            <p:ph idx="12" sz="quarter" type="sldNum"/>
          </p:nvPr>
        </p:nvSpPr>
        <p:spPr>
          <a:xfrm>
            <a:off x="5285184" y="9466157"/>
            <a:ext cx="1600200" cy="527403"/>
          </a:xfrm>
        </p:spPr>
        <p:txBody>
          <a:bodyPr/>
          <a:lstStyle/>
          <a:p>
            <a:r>
              <a:rPr dirty="0" lang="fr-BE" smtClean="0" sz="1000"/>
              <a:t>20/26</a:t>
            </a:r>
            <a:endParaRPr dirty="0" lang="fr-BE" sz="1000"/>
          </a:p>
        </p:txBody>
      </p:sp>
      <p:sp>
        <p:nvSpPr>
          <p:cNvPr id="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1404932805"/>
      </p:ext>
    </p:extLst>
  </p:cSld>
  <p:clrMapOvr>
    <a:masterClrMapping/>
  </p:clrMapOvr>
  <p:timing>
    <p:tnLst>
      <p:par>
        <p:cTn dur="indefinite" id="1" nodeType="tmRoot" restart="never"/>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 name="Rectangle 8"/>
          <p:cNvSpPr/>
          <p:nvPr/>
        </p:nvSpPr>
        <p:spPr>
          <a:xfrm>
            <a:off x="1916832" y="9618564"/>
            <a:ext cx="5096566" cy="253916"/>
          </a:xfrm>
          <a:prstGeom prst="rect">
            <a:avLst/>
          </a:prstGeom>
          <a:ln>
            <a:noFill/>
          </a:ln>
        </p:spPr>
        <p:txBody>
          <a:bodyPr wrap="square">
            <a:spAutoFit/>
          </a:bodyPr>
          <a:lstStyle/>
          <a:p>
            <a:pPr algn="ctr"/>
            <a:r>
              <a:rPr b="1" dirty="0" i="1" lang="fr-FR" sz="1000">
                <a:solidFill>
                  <a:schemeClr val="bg1">
                    <a:lumMod val="50000"/>
                  </a:schemeClr>
                </a:solidFill>
                <a:latin charset="0" panose="02020603050405020304" pitchFamily="18" typeface="Times New Roman"/>
                <a:cs charset="0" panose="02020603050405020304" pitchFamily="18" typeface="Times New Roman"/>
              </a:rPr>
              <a:t>Source :  </a:t>
            </a:r>
            <a:r>
              <a:rPr dirty="0" i="1" lang="fr-FR" sz="1000">
                <a:solidFill>
                  <a:schemeClr val="bg1">
                    <a:lumMod val="50000"/>
                  </a:schemeClr>
                </a:solidFill>
                <a:latin charset="0" panose="02020603050405020304" pitchFamily="18" typeface="Times New Roman"/>
                <a:cs charset="0" panose="02020603050405020304" pitchFamily="18" typeface="Times New Roman"/>
              </a:rPr>
              <a:t>Expertise immobilière, Guide pratique, B. de Polignac &amp; JP Monceau</a:t>
            </a:r>
          </a:p>
        </p:txBody>
      </p:sp>
      <p:sp>
        <p:nvSpPr>
          <p:cNvPr id="12" name="ZoneTexte 11"/>
          <p:cNvSpPr txBox="1"/>
          <p:nvPr/>
        </p:nvSpPr>
        <p:spPr>
          <a:xfrm>
            <a:off x="3717031" y="1152"/>
            <a:ext cx="3140969" cy="428017"/>
          </a:xfrm>
          <a:prstGeom prst="rect">
            <a:avLst/>
          </a:prstGeom>
          <a:solidFill>
            <a:schemeClr val="bg1">
              <a:lumMod val="95000"/>
            </a:schemeClr>
          </a:solidFill>
        </p:spPr>
        <p:txBody>
          <a:bodyPr anchor="ctr" anchorCtr="0" rtlCol="0" wrap="square">
            <a:noAutofit/>
          </a:bodyPr>
          <a:lstStyle/>
          <a:p>
            <a:r>
              <a:rPr b="1" dirty="0" lang="fr-FR" sz="1400">
                <a:solidFill>
                  <a:schemeClr val="tx2"/>
                </a:solidFill>
                <a:latin charset="0" panose="02020603050405020304" pitchFamily="18" typeface="Times New Roman"/>
                <a:cs charset="0" panose="02020603050405020304" pitchFamily="18" typeface="Times New Roman"/>
              </a:rPr>
              <a:t>METHODES D’EVALUATION (2/2)</a:t>
            </a:r>
          </a:p>
        </p:txBody>
      </p:sp>
      <p:sp>
        <p:nvSpPr>
          <p:cNvPr id="8" name="Rectangle 7"/>
          <p:cNvSpPr/>
          <p:nvPr/>
        </p:nvSpPr>
        <p:spPr>
          <a:xfrm>
            <a:off x="-9492" y="0"/>
            <a:ext cx="3726523" cy="400110"/>
          </a:xfrm>
          <a:prstGeom prst="rect">
            <a:avLst/>
          </a:prstGeom>
          <a:solidFill>
            <a:schemeClr val="tx2"/>
          </a:solidFill>
        </p:spPr>
        <p:txBody>
          <a:bodyPr wrap="square">
            <a:spAutoFit/>
          </a:bodyPr>
          <a:lstStyle/>
          <a:p>
            <a:pPr algn="ctr"/>
            <a:r>
              <a:rPr b="1" dirty="0" lang="fr-FR" sz="2000">
                <a:solidFill>
                  <a:prstClr val="white"/>
                </a:solidFill>
                <a:latin charset="0" panose="02020603050405020304" pitchFamily="18" typeface="Times New Roman"/>
                <a:cs charset="0" panose="02020603050405020304" pitchFamily="18" typeface="Times New Roman"/>
              </a:rPr>
              <a:t>RAPPEL DES DEFINITIONS</a:t>
            </a:r>
          </a:p>
        </p:txBody>
      </p:sp>
      <p:sp>
        <p:nvSpPr>
          <p:cNvPr id="17" name="ZoneTexte 16"/>
          <p:cNvSpPr txBox="1"/>
          <p:nvPr/>
        </p:nvSpPr>
        <p:spPr>
          <a:xfrm>
            <a:off x="116632" y="1022746"/>
            <a:ext cx="6624736" cy="7386638"/>
          </a:xfrm>
          <a:prstGeom prst="rect">
            <a:avLst/>
          </a:prstGeom>
          <a:noFill/>
        </p:spPr>
        <p:txBody>
          <a:bodyPr rtlCol="0" wrap="square">
            <a:spAutoFit/>
          </a:bodyPr>
          <a:lstStyle/>
          <a:p>
            <a:r>
              <a:rPr b="1" dirty="0" lang="fr-FR" sz="1200">
                <a:solidFill>
                  <a:schemeClr val="tx2"/>
                </a:solidFill>
                <a:latin charset="0" panose="02020603050405020304" pitchFamily="18" typeface="Times New Roman"/>
                <a:cs charset="0" panose="02020603050405020304" pitchFamily="18" typeface="Times New Roman"/>
              </a:rPr>
              <a:t>Postes de comparaison directe</a:t>
            </a:r>
            <a:r>
              <a:rPr b="1" dirty="0" lang="fr-FR" sz="1200">
                <a:latin charset="0" panose="02020603050405020304" pitchFamily="18" typeface="Times New Roman"/>
                <a:cs charset="0" panose="02020603050405020304" pitchFamily="18" typeface="Times New Roman"/>
              </a:rPr>
              <a:t> </a:t>
            </a:r>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La méthode d’estimation par comparaison consiste à déduire la valeur d’un</a:t>
            </a:r>
            <a:r>
              <a:rPr b="1" dirty="0" lang="fr-FR" sz="1200">
                <a:latin charset="0" panose="02020603050405020304" pitchFamily="18" typeface="Times New Roman"/>
                <a:cs charset="0" panose="02020603050405020304" pitchFamily="18" typeface="Times New Roman"/>
              </a:rPr>
              <a:t> </a:t>
            </a:r>
            <a:r>
              <a:rPr dirty="0" lang="fr-FR" sz="1200">
                <a:latin charset="0" panose="02020603050405020304" pitchFamily="18" typeface="Times New Roman"/>
                <a:cs charset="0" panose="02020603050405020304" pitchFamily="18" typeface="Times New Roman"/>
              </a:rPr>
              <a:t>bien par le moyen de l’analyse du prix obtenu lors de la vente, </a:t>
            </a:r>
            <a:r>
              <a:rPr dirty="0" err="1" lang="fr-FR" sz="1200">
                <a:latin charset="0" panose="02020603050405020304" pitchFamily="18" typeface="Times New Roman"/>
                <a:cs charset="0" panose="02020603050405020304" pitchFamily="18" typeface="Times New Roman"/>
              </a:rPr>
              <a:t>anciene</a:t>
            </a:r>
            <a:r>
              <a:rPr dirty="0" lang="fr-FR" sz="1200">
                <a:latin charset="0" panose="02020603050405020304" pitchFamily="18" typeface="Times New Roman"/>
                <a:cs charset="0" panose="02020603050405020304" pitchFamily="18" typeface="Times New Roman"/>
              </a:rPr>
              <a:t>, d’autres biens aussi</a:t>
            </a:r>
            <a:r>
              <a:rPr b="1" dirty="0" lang="fr-FR" sz="1200">
                <a:latin charset="0" panose="02020603050405020304" pitchFamily="18" typeface="Times New Roman"/>
                <a:cs charset="0" panose="02020603050405020304" pitchFamily="18" typeface="Times New Roman"/>
              </a:rPr>
              <a:t> </a:t>
            </a:r>
            <a:r>
              <a:rPr dirty="0" lang="fr-FR" sz="1200">
                <a:latin charset="0" panose="02020603050405020304" pitchFamily="18" typeface="Times New Roman"/>
                <a:cs charset="0" panose="02020603050405020304" pitchFamily="18" typeface="Times New Roman"/>
              </a:rPr>
              <a:t>semblables que possible en termes de , d’état, de situation, dits</a:t>
            </a:r>
            <a:r>
              <a:rPr b="1" dirty="0" lang="fr-FR" sz="1200">
                <a:latin charset="0" panose="02020603050405020304" pitchFamily="18" typeface="Times New Roman"/>
                <a:cs charset="0" panose="02020603050405020304" pitchFamily="18" typeface="Times New Roman"/>
              </a:rPr>
              <a:t> </a:t>
            </a:r>
            <a:r>
              <a:rPr dirty="0" lang="fr-FR" sz="1200">
                <a:latin charset="0" panose="02020603050405020304" pitchFamily="18" typeface="Times New Roman"/>
                <a:cs charset="0" panose="02020603050405020304" pitchFamily="18" typeface="Times New Roman"/>
              </a:rPr>
              <a:t>« références » ou « points de comparaison ».</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La formulation mathématique en est la suivante :</a:t>
            </a:r>
          </a:p>
          <a:p>
            <a:pPr algn="ctr"/>
            <a:endParaRPr b="1" dirty="0" lang="fr-FR" sz="1200">
              <a:latin charset="0" panose="02020603050405020304" pitchFamily="18" typeface="Times New Roman"/>
              <a:cs charset="0" panose="02020603050405020304" pitchFamily="18" typeface="Times New Roman"/>
            </a:endParaRPr>
          </a:p>
          <a:p>
            <a:r>
              <a:rPr dirty="0" i="1" lang="fr-FR" sz="1200">
                <a:latin charset="0" panose="02020603050405020304" pitchFamily="18" typeface="Times New Roman"/>
                <a:cs charset="0" panose="02020603050405020304" pitchFamily="18" typeface="Times New Roman"/>
              </a:rPr>
              <a:t>Où</a:t>
            </a:r>
          </a:p>
          <a:p>
            <a:r>
              <a:rPr dirty="0" i="1" lang="fr-FR" sz="1200">
                <a:latin charset="0" panose="02020603050405020304" pitchFamily="18" typeface="Times New Roman"/>
                <a:cs charset="0" panose="02020603050405020304" pitchFamily="18" typeface="Times New Roman"/>
              </a:rPr>
              <a:t>V : estimation recherchée</a:t>
            </a:r>
          </a:p>
          <a:p>
            <a:r>
              <a:rPr dirty="0" i="1" lang="fr-FR" sz="1200">
                <a:latin charset="0" panose="02020603050405020304" pitchFamily="18" typeface="Times New Roman"/>
                <a:cs charset="0" panose="02020603050405020304" pitchFamily="18" typeface="Times New Roman"/>
              </a:rPr>
              <a:t>n : nombre d’unités de mesure du bien à estimer</a:t>
            </a:r>
          </a:p>
          <a:p>
            <a:r>
              <a:rPr dirty="0" i="1" lang="fr-FR" sz="1200">
                <a:latin charset="0" panose="02020603050405020304" pitchFamily="18" typeface="Times New Roman"/>
                <a:cs charset="0" panose="02020603050405020304" pitchFamily="18" typeface="Times New Roman"/>
              </a:rPr>
              <a:t>v : valeur de l’unité de mesure telle qu’elle résulte de l’analyse du marché</a:t>
            </a:r>
          </a:p>
          <a:p>
            <a:endParaRPr b="1" dirty="0" lang="fr-FR" sz="1200">
              <a:solidFill>
                <a:schemeClr val="tx2"/>
              </a:solidFill>
              <a:latin charset="0" panose="02020603050405020304" pitchFamily="18" typeface="Times New Roman"/>
              <a:cs charset="0" panose="02020603050405020304" pitchFamily="18" typeface="Times New Roman"/>
            </a:endParaRPr>
          </a:p>
          <a:p>
            <a:r>
              <a:rPr b="1" dirty="0" lang="fr-FR" sz="1400">
                <a:solidFill>
                  <a:schemeClr val="tx2"/>
                </a:solidFill>
                <a:latin charset="0" panose="02020603050405020304" pitchFamily="18" typeface="Times New Roman"/>
                <a:cs charset="0" panose="02020603050405020304" pitchFamily="18" typeface="Times New Roman"/>
              </a:rPr>
              <a:t>Capitalisation de revenus</a:t>
            </a:r>
          </a:p>
          <a:p>
            <a:r>
              <a:rPr dirty="0" lang="fr-FR" sz="1200">
                <a:latin charset="0" panose="02020603050405020304" pitchFamily="18" typeface="Times New Roman"/>
                <a:cs charset="0" panose="02020603050405020304" pitchFamily="18" typeface="Times New Roman"/>
              </a:rPr>
              <a:t> </a:t>
            </a:r>
          </a:p>
          <a:p>
            <a:r>
              <a:rPr dirty="0" lang="fr-FR" sz="1200">
                <a:latin charset="0" panose="02020603050405020304" pitchFamily="18" typeface="Times New Roman"/>
                <a:cs charset="0" panose="02020603050405020304" pitchFamily="18" typeface="Times New Roman"/>
              </a:rPr>
              <a:t>La méthode est fondée sur le constat que la valeur d’un bien est en relation avec le revenu qu’il procure (ou peut procurer). Cette relation s’exprime par la formule : </a:t>
            </a:r>
          </a:p>
          <a:p>
            <a:endParaRPr dirty="0" lang="fr-FR" sz="1200">
              <a:latin charset="0" panose="02020603050405020304" pitchFamily="18" typeface="Times New Roman"/>
              <a:cs charset="0" panose="02020603050405020304" pitchFamily="18" typeface="Times New Roman"/>
            </a:endParaRPr>
          </a:p>
          <a:p>
            <a:r>
              <a:rPr dirty="0" i="1" lang="fr-FR" sz="900">
                <a:latin charset="0" panose="02020603050405020304" pitchFamily="18" typeface="Times New Roman"/>
                <a:cs charset="0" panose="02020603050405020304" pitchFamily="18" typeface="Times New Roman"/>
              </a:rPr>
              <a:t>Où :</a:t>
            </a:r>
          </a:p>
          <a:p>
            <a:r>
              <a:rPr dirty="0" i="1" lang="fr-FR" sz="900">
                <a:latin charset="0" panose="02020603050405020304" pitchFamily="18" typeface="Times New Roman"/>
                <a:cs charset="0" panose="02020603050405020304" pitchFamily="18" typeface="Times New Roman"/>
              </a:rPr>
              <a:t>V : estimation recherchée</a:t>
            </a:r>
          </a:p>
          <a:p>
            <a:r>
              <a:rPr dirty="0" i="1" lang="fr-FR" sz="900">
                <a:latin charset="0" panose="02020603050405020304" pitchFamily="18" typeface="Times New Roman"/>
                <a:cs charset="0" panose="02020603050405020304" pitchFamily="18" typeface="Times New Roman"/>
              </a:rPr>
              <a:t>R : le revenu annuel</a:t>
            </a:r>
          </a:p>
          <a:p>
            <a:r>
              <a:rPr dirty="0" i="1" lang="fr-FR" sz="900">
                <a:latin charset="0" panose="02020603050405020304" pitchFamily="18" typeface="Times New Roman"/>
                <a:cs charset="0" panose="02020603050405020304" pitchFamily="18" typeface="Times New Roman"/>
              </a:rPr>
              <a:t>t : le taux de capitalisation</a:t>
            </a:r>
          </a:p>
          <a:p>
            <a:endParaRPr dirty="0" lang="fr-FR" sz="800">
              <a:latin charset="0" panose="02020603050405020304" pitchFamily="18" typeface="Times New Roman"/>
              <a:cs charset="0" panose="02020603050405020304" pitchFamily="18" typeface="Times New Roman"/>
            </a:endParaRPr>
          </a:p>
          <a:p>
            <a:endParaRPr b="1" dirty="0" lang="fr-FR" sz="1200">
              <a:solidFill>
                <a:schemeClr val="tx2"/>
              </a:solidFill>
              <a:latin charset="0" panose="02020603050405020304" pitchFamily="18" typeface="Times New Roman"/>
              <a:cs charset="0" panose="02020603050405020304" pitchFamily="18" typeface="Times New Roman"/>
            </a:endParaRPr>
          </a:p>
          <a:p>
            <a:r>
              <a:rPr b="1" dirty="0" lang="fr-FR" sz="1200">
                <a:solidFill>
                  <a:schemeClr val="tx2"/>
                </a:solidFill>
                <a:latin charset="0" panose="02020603050405020304" pitchFamily="18" typeface="Times New Roman"/>
                <a:cs charset="0" panose="02020603050405020304" pitchFamily="18" typeface="Times New Roman"/>
              </a:rPr>
              <a:t>Actualisation des flux financiers futurs (DCF)</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Elle repose sur le principe que, pour un investisseur, le coût d’un investissement doit correspondre à la somme actualisée des revenus qu’il peut en espérer. Elle s’applique donc à l’estimation d’immeubles de rapport (ou susceptibles d’être loués). La valeur du bien est supposée égale à la somme actualisée des revenus nets attendus par l’investisseur ou plutôt des flux financiers attendus, parmi laquelle figure la revente au terme de la durée de détention.</a:t>
            </a:r>
          </a:p>
          <a:p>
            <a:r>
              <a:rPr dirty="0" lang="fr-FR" sz="1200">
                <a:latin charset="0" panose="02020603050405020304" pitchFamily="18" typeface="Times New Roman"/>
                <a:cs charset="0" panose="02020603050405020304" pitchFamily="18" typeface="Times New Roman"/>
              </a:rPr>
              <a:t>La formulation mathématique en est la suivante :</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Où </a:t>
            </a:r>
          </a:p>
          <a:p>
            <a:r>
              <a:rPr dirty="0" lang="fr-FR" sz="1200">
                <a:latin charset="0" panose="02020603050405020304" pitchFamily="18" typeface="Times New Roman"/>
                <a:cs charset="0" panose="02020603050405020304" pitchFamily="18" typeface="Times New Roman"/>
              </a:rPr>
              <a:t>n = durée de détention du bien </a:t>
            </a:r>
          </a:p>
          <a:p>
            <a:r>
              <a:rPr dirty="0" lang="fr-FR" sz="1200">
                <a:latin charset="0" panose="02020603050405020304" pitchFamily="18" typeface="Times New Roman"/>
                <a:cs charset="0" panose="02020603050405020304" pitchFamily="18" typeface="Times New Roman"/>
              </a:rPr>
              <a:t>Ri = revenu de l’année i </a:t>
            </a:r>
          </a:p>
          <a:p>
            <a:r>
              <a:rPr dirty="0" err="1" lang="fr-FR" sz="1200">
                <a:latin charset="0" panose="02020603050405020304" pitchFamily="18" typeface="Times New Roman"/>
                <a:cs charset="0" panose="02020603050405020304" pitchFamily="18" typeface="Times New Roman"/>
              </a:rPr>
              <a:t>Vn</a:t>
            </a:r>
            <a:r>
              <a:rPr dirty="0" lang="fr-FR" sz="1200">
                <a:latin charset="0" panose="02020603050405020304" pitchFamily="18" typeface="Times New Roman"/>
                <a:cs charset="0" panose="02020603050405020304" pitchFamily="18" typeface="Times New Roman"/>
              </a:rPr>
              <a:t>= valeur nette de revente l’année n </a:t>
            </a:r>
          </a:p>
          <a:p>
            <a:r>
              <a:rPr dirty="0" lang="fr-FR" sz="1200">
                <a:latin charset="0" panose="02020603050405020304" pitchFamily="18" typeface="Times New Roman"/>
                <a:cs charset="0" panose="02020603050405020304" pitchFamily="18" typeface="Times New Roman"/>
              </a:rPr>
              <a:t>a = taux d’actualisation.</a:t>
            </a: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b="1" dirty="0" lang="fr-FR" sz="1200" u="sng">
              <a:latin charset="0" panose="02020603050405020304" pitchFamily="18" typeface="Times New Roman"/>
              <a:cs charset="0" panose="02020603050405020304" pitchFamily="18" typeface="Times New Roman"/>
            </a:endParaRPr>
          </a:p>
        </p:txBody>
      </p:sp>
      <p:sp>
        <p:nvSpPr>
          <p:cNvPr id="18" name="Rectangle 17"/>
          <p:cNvSpPr/>
          <p:nvPr/>
        </p:nvSpPr>
        <p:spPr>
          <a:xfrm>
            <a:off x="3393509" y="2251254"/>
            <a:ext cx="938527" cy="276999"/>
          </a:xfrm>
          <a:prstGeom prst="rect">
            <a:avLst/>
          </a:prstGeom>
          <a:solidFill>
            <a:schemeClr val="bg1">
              <a:lumMod val="95000"/>
            </a:schemeClr>
          </a:solidFill>
        </p:spPr>
        <p:txBody>
          <a:bodyPr wrap="none">
            <a:spAutoFit/>
          </a:bodyPr>
          <a:lstStyle/>
          <a:p>
            <a:pPr algn="ctr"/>
            <a:r>
              <a:rPr b="1" dirty="0" lang="fr-FR" sz="1200">
                <a:solidFill>
                  <a:schemeClr val="tx2"/>
                </a:solidFill>
                <a:latin charset="0" panose="02020603050405020304" pitchFamily="18" typeface="Times New Roman"/>
                <a:cs charset="0" panose="02020603050405020304" pitchFamily="18" typeface="Times New Roman"/>
              </a:rPr>
              <a:t>V  =  n  ×  v</a:t>
            </a:r>
          </a:p>
        </p:txBody>
      </p:sp>
      <mc:AlternateContent xmlns:a14="http://schemas.microsoft.com/office/drawing/2010/main" xmlns:mc="http://schemas.openxmlformats.org/markup-compatibility/2006">
        <mc:Choice Requires="a14">
          <p:sp>
            <p:nvSpPr>
              <p:cNvPr id="19" name="ZoneTexte 18"/>
              <p:cNvSpPr txBox="1"/>
              <p:nvPr/>
            </p:nvSpPr>
            <p:spPr>
              <a:xfrm>
                <a:off x="3356993" y="6321152"/>
                <a:ext cx="1427955" cy="385555"/>
              </a:xfrm>
              <a:prstGeom prst="rect">
                <a:avLst/>
              </a:prstGeom>
              <a:solidFill>
                <a:schemeClr val="bg1">
                  <a:lumMod val="95000"/>
                </a:schemeClr>
              </a:solidFill>
            </p:spPr>
            <p:txBody>
              <a:bodyPr wrap="none">
                <a:spAutoFit/>
              </a:bodyPr>
              <a:lstStyle>
                <a:defPPr>
                  <a:defRPr lang="fr-FR"/>
                </a:defPPr>
                <a:lvl1pPr algn="ctr">
                  <a:defRPr b="1" sz="1400">
                    <a:solidFill>
                      <a:schemeClr val="tx2"/>
                    </a:solidFill>
                  </a:defRPr>
                </a:lvl1pPr>
              </a:lstStyle>
              <a:p>
                <a:r>
                  <a:rPr dirty="0" lang="fr-FR" sz="1100">
                    <a:latin charset="0" panose="02020603050405020304" pitchFamily="18" typeface="Times New Roman"/>
                    <a:cs charset="0" panose="02020603050405020304" pitchFamily="18" typeface="Times New Roman"/>
                  </a:rPr>
                  <a:t>V</a:t>
                </a:r>
                <a14:m>
                  <m:oMath xmlns:m="http://schemas.openxmlformats.org/officeDocument/2006/math">
                    <m:r>
                      <a:rPr lang="fr-FR" sz="1100">
                        <a:latin charset="0" panose="02040503050406030204" pitchFamily="18" typeface="Cambria Math"/>
                      </a:rPr>
                      <m:t> =</m:t>
                    </m:r>
                    <m:nary>
                      <m:naryPr>
                        <m:chr m:val="∑"/>
                        <m:limLoc m:val="undOvr"/>
                        <m:subHide m:val="on"/>
                        <m:supHide m:val="on"/>
                        <m:ctrlPr>
                          <a:rPr i="1" lang="fr-FR" sz="1100">
                            <a:latin charset="0" panose="02040503050406030204" pitchFamily="18" typeface="Cambria Math"/>
                          </a:rPr>
                        </m:ctrlPr>
                      </m:naryPr>
                      <m:sub/>
                      <m:sup/>
                      <m:e>
                        <m:f>
                          <m:fPr>
                            <m:ctrlPr>
                              <a:rPr i="1" lang="fr-FR" sz="1100">
                                <a:latin charset="0" panose="02040503050406030204" pitchFamily="18" typeface="Cambria Math"/>
                              </a:rPr>
                            </m:ctrlPr>
                          </m:fPr>
                          <m:num>
                            <m:bar>
                              <m:barPr>
                                <m:pos m:val="top"/>
                                <m:ctrlPr>
                                  <a:rPr i="1" lang="fr-FR" sz="1100">
                                    <a:latin charset="0" panose="02040503050406030204" pitchFamily="18" typeface="Cambria Math"/>
                                  </a:rPr>
                                </m:ctrlPr>
                              </m:barPr>
                              <m:e>
                                <m:r>
                                  <a:rPr lang="fr-FR" sz="1100">
                                    <a:latin charset="0" panose="02040503050406030204" pitchFamily="18" typeface="Cambria Math"/>
                                  </a:rPr>
                                  <m:t>𝑹𝒊</m:t>
                                </m:r>
                              </m:e>
                            </m:bar>
                          </m:num>
                          <m:den>
                            <m:sSup>
                              <m:sSupPr>
                                <m:ctrlPr>
                                  <a:rPr i="1" lang="fr-FR" sz="1100">
                                    <a:latin charset="0" panose="02040503050406030204" pitchFamily="18" typeface="Cambria Math"/>
                                  </a:rPr>
                                </m:ctrlPr>
                              </m:sSupPr>
                              <m:e>
                                <m:d>
                                  <m:dPr>
                                    <m:ctrlPr>
                                      <a:rPr i="1" lang="fr-FR" sz="1100">
                                        <a:latin charset="0" panose="02040503050406030204" pitchFamily="18" typeface="Cambria Math"/>
                                      </a:rPr>
                                    </m:ctrlPr>
                                  </m:dPr>
                                  <m:e>
                                    <m:r>
                                      <a:rPr lang="fr-FR" sz="1100">
                                        <a:latin charset="0" panose="02040503050406030204" pitchFamily="18" typeface="Cambria Math"/>
                                      </a:rPr>
                                      <m:t>𝟏</m:t>
                                    </m:r>
                                    <m:r>
                                      <a:rPr lang="fr-FR" sz="1100">
                                        <a:latin charset="0" panose="02040503050406030204" pitchFamily="18" typeface="Cambria Math"/>
                                      </a:rPr>
                                      <m:t>+</m:t>
                                    </m:r>
                                    <m:r>
                                      <a:rPr lang="fr-FR" sz="1100">
                                        <a:latin charset="0" panose="02040503050406030204" pitchFamily="18" typeface="Cambria Math"/>
                                      </a:rPr>
                                      <m:t>𝒂</m:t>
                                    </m:r>
                                  </m:e>
                                </m:d>
                              </m:e>
                              <m:sup>
                                <m:r>
                                  <a:rPr lang="fr-FR" sz="1100">
                                    <a:latin charset="0" panose="02040503050406030204" pitchFamily="18" typeface="Cambria Math"/>
                                  </a:rPr>
                                  <m:t>𝒊</m:t>
                                </m:r>
                              </m:sup>
                            </m:sSup>
                          </m:den>
                        </m:f>
                        <m:r>
                          <a:rPr lang="fr-FR" sz="1100">
                            <a:latin charset="0" panose="02040503050406030204" pitchFamily="18" typeface="Cambria Math"/>
                          </a:rPr>
                          <m:t>+</m:t>
                        </m:r>
                        <m:f>
                          <m:fPr>
                            <m:ctrlPr>
                              <a:rPr i="1" lang="fr-FR" sz="1100">
                                <a:latin charset="0" panose="02040503050406030204" pitchFamily="18" typeface="Cambria Math"/>
                              </a:rPr>
                            </m:ctrlPr>
                          </m:fPr>
                          <m:num>
                            <m:r>
                              <a:rPr lang="fr-FR" sz="1100">
                                <a:latin charset="0" panose="02040503050406030204" pitchFamily="18" typeface="Cambria Math"/>
                              </a:rPr>
                              <m:t>𝑽𝒏</m:t>
                            </m:r>
                          </m:num>
                          <m:den>
                            <m:sSup>
                              <m:sSupPr>
                                <m:ctrlPr>
                                  <a:rPr i="1" lang="fr-FR" sz="1100">
                                    <a:latin charset="0" panose="02040503050406030204" pitchFamily="18" typeface="Cambria Math"/>
                                  </a:rPr>
                                </m:ctrlPr>
                              </m:sSupPr>
                              <m:e>
                                <m:d>
                                  <m:dPr>
                                    <m:ctrlPr>
                                      <a:rPr i="1" lang="fr-FR" sz="1100">
                                        <a:latin charset="0" panose="02040503050406030204" pitchFamily="18" typeface="Cambria Math"/>
                                      </a:rPr>
                                    </m:ctrlPr>
                                  </m:dPr>
                                  <m:e>
                                    <m:r>
                                      <a:rPr lang="fr-FR" sz="1100">
                                        <a:latin charset="0" panose="02040503050406030204" pitchFamily="18" typeface="Cambria Math"/>
                                      </a:rPr>
                                      <m:t>𝟏</m:t>
                                    </m:r>
                                    <m:r>
                                      <a:rPr lang="fr-FR" sz="1100">
                                        <a:latin charset="0" panose="02040503050406030204" pitchFamily="18" typeface="Cambria Math"/>
                                      </a:rPr>
                                      <m:t>+</m:t>
                                    </m:r>
                                    <m:r>
                                      <a:rPr lang="fr-FR" sz="1100">
                                        <a:latin charset="0" panose="02040503050406030204" pitchFamily="18" typeface="Cambria Math"/>
                                      </a:rPr>
                                      <m:t>𝒂</m:t>
                                    </m:r>
                                  </m:e>
                                </m:d>
                              </m:e>
                              <m:sup>
                                <m:r>
                                  <a:rPr lang="fr-FR" sz="1100">
                                    <a:latin charset="0" panose="02040503050406030204" pitchFamily="18" typeface="Cambria Math"/>
                                  </a:rPr>
                                  <m:t>𝒏</m:t>
                                </m:r>
                              </m:sup>
                            </m:sSup>
                          </m:den>
                        </m:f>
                      </m:e>
                    </m:nary>
                  </m:oMath>
                </a14:m>
                <a:endParaRPr dirty="0" lang="fr-FR" sz="1100">
                  <a:latin charset="0" panose="02020603050405020304" pitchFamily="18" typeface="Times New Roman"/>
                  <a:cs charset="0" panose="02020603050405020304" pitchFamily="18" typeface="Times New Roman"/>
                </a:endParaRPr>
              </a:p>
            </p:txBody>
          </p:sp>
        </mc:Choice>
        <mc:Fallback>
          <p:sp>
            <p:nvSpPr>
              <p:cNvPr id="19" name="ZoneTexte 18"/>
              <p:cNvSpPr txBox="1">
                <a:spLocks noAdjustHandles="1" noChangeArrowheads="1" noChangeAspect="1" noChangeShapeType="1" noEditPoints="1" noMove="1" noResize="1" noRot="1" noTextEdit="1"/>
              </p:cNvSpPr>
              <p:nvPr/>
            </p:nvSpPr>
            <p:spPr>
              <a:xfrm>
                <a:off x="3356993" y="6321152"/>
                <a:ext cx="1427955" cy="385555"/>
              </a:xfrm>
              <a:prstGeom prst="rect">
                <a:avLst/>
              </a:prstGeom>
              <a:blipFill>
                <a:blip r:embed="rId3"/>
                <a:stretch>
                  <a:fillRect b="-88889" t="-46032"/>
                </a:stretch>
              </a:blipFill>
            </p:spPr>
            <p:txBody>
              <a:bodyPr/>
              <a:lstStyle/>
              <a:p>
                <a:r>
                  <a:rPr lang="fr-FR">
                    <a:noFill/>
                  </a:rPr>
                  <a:t> </a:t>
                </a:r>
              </a:p>
            </p:txBody>
          </p:sp>
        </mc:Fallback>
      </mc:AlternateContent>
      <p:sp>
        <p:nvSpPr>
          <p:cNvPr id="14" name="Rectangle 13"/>
          <p:cNvSpPr/>
          <p:nvPr/>
        </p:nvSpPr>
        <p:spPr>
          <a:xfrm>
            <a:off x="3856392" y="4035322"/>
            <a:ext cx="880306" cy="307777"/>
          </a:xfrm>
          <a:prstGeom prst="rect">
            <a:avLst/>
          </a:prstGeom>
          <a:solidFill>
            <a:schemeClr val="bg1">
              <a:lumMod val="95000"/>
            </a:schemeClr>
          </a:solidFill>
        </p:spPr>
        <p:txBody>
          <a:bodyPr wrap="none">
            <a:spAutoFit/>
          </a:bodyPr>
          <a:lstStyle/>
          <a:p>
            <a:pPr algn="ctr"/>
            <a:r>
              <a:rPr b="1" dirty="0" lang="fr-FR" sz="1400">
                <a:solidFill>
                  <a:schemeClr val="tx2"/>
                </a:solidFill>
                <a:latin charset="0" panose="02020603050405020304" pitchFamily="18" typeface="Times New Roman"/>
                <a:cs charset="0" panose="02020603050405020304" pitchFamily="18" typeface="Times New Roman"/>
              </a:rPr>
              <a:t>V = R ÷ t</a:t>
            </a:r>
          </a:p>
        </p:txBody>
      </p:sp>
      <p:sp>
        <p:nvSpPr>
          <p:cNvPr id="10" name="Espace réservé du numéro de diapositive 1"/>
          <p:cNvSpPr>
            <a:spLocks noGrp="1"/>
          </p:cNvSpPr>
          <p:nvPr>
            <p:ph idx="12" sz="quarter" type="sldNum"/>
          </p:nvPr>
        </p:nvSpPr>
        <p:spPr>
          <a:xfrm>
            <a:off x="5285184" y="9345488"/>
            <a:ext cx="1600200" cy="527403"/>
          </a:xfrm>
        </p:spPr>
        <p:txBody>
          <a:bodyPr/>
          <a:lstStyle/>
          <a:p>
            <a:r>
              <a:rPr dirty="0" lang="fr-BE" smtClean="0" sz="1000"/>
              <a:t>21/26</a:t>
            </a:r>
            <a:endParaRPr dirty="0" lang="fr-BE" sz="1000"/>
          </a:p>
        </p:txBody>
      </p:sp>
      <p:sp>
        <p:nvSpPr>
          <p:cNvPr id="11" name="Espace réservé du pied de page 6"/>
          <p:cNvSpPr txBox="1">
            <a:spLocks/>
          </p:cNvSpPr>
          <p:nvPr/>
        </p:nvSpPr>
        <p:spPr>
          <a:xfrm>
            <a:off x="7660" y="9345488"/>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83890289"/>
      </p:ext>
    </p:extLst>
  </p:cSld>
  <p:clrMapOvr>
    <a:masterClrMapping/>
  </p:clrMapOvr>
  <p:timing>
    <p:tnLst>
      <p:par>
        <p:cTn dur="indefinite" id="1" nodeType="tmRoot" restart="never"/>
      </p:par>
    </p:tnLst>
  </p:timing>
</p:sld>
</file>

<file path=ppt/slides/slide22.xml><?xml version="1.0" encoding="utf-8"?>
<p:sld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1916832" y="9618564"/>
            <a:ext cx="5096566" cy="253916"/>
          </a:xfrm>
          <a:prstGeom prst="rect">
            <a:avLst/>
          </a:prstGeom>
          <a:ln>
            <a:noFill/>
          </a:ln>
        </p:spPr>
        <p:txBody>
          <a:bodyPr wrap="square">
            <a:spAutoFit/>
          </a:bodyPr>
          <a:lstStyle/>
          <a:p>
            <a:pPr algn="ctr"/>
            <a:r>
              <a:rPr b="1" dirty="0" i="1" lang="fr-FR" sz="1000">
                <a:solidFill>
                  <a:schemeClr val="bg1">
                    <a:lumMod val="50000"/>
                  </a:schemeClr>
                </a:solidFill>
                <a:latin charset="0" panose="02020603050405020304" pitchFamily="18" typeface="Times New Roman"/>
                <a:cs charset="0" panose="02020603050405020304" pitchFamily="18" typeface="Times New Roman"/>
              </a:rPr>
              <a:t>Source :  </a:t>
            </a:r>
            <a:r>
              <a:rPr dirty="0" i="1" lang="fr-FR" sz="1000">
                <a:solidFill>
                  <a:schemeClr val="bg1">
                    <a:lumMod val="50000"/>
                  </a:schemeClr>
                </a:solidFill>
                <a:latin charset="0" panose="02020603050405020304" pitchFamily="18" typeface="Times New Roman"/>
                <a:cs charset="0" panose="02020603050405020304" pitchFamily="18" typeface="Times New Roman"/>
              </a:rPr>
              <a:t>Expertise immobilière, Guide pratique, B. de Polignac &amp; JP Monceau</a:t>
            </a:r>
          </a:p>
        </p:txBody>
      </p:sp>
      <p:sp>
        <p:nvSpPr>
          <p:cNvPr id="4" name="ZoneTexte 3"/>
          <p:cNvSpPr txBox="1"/>
          <p:nvPr/>
        </p:nvSpPr>
        <p:spPr>
          <a:xfrm>
            <a:off x="3656118" y="1152"/>
            <a:ext cx="3201882" cy="428017"/>
          </a:xfrm>
          <a:prstGeom prst="rect">
            <a:avLst/>
          </a:prstGeom>
          <a:solidFill>
            <a:schemeClr val="bg1">
              <a:lumMod val="95000"/>
            </a:schemeClr>
          </a:solidFill>
        </p:spPr>
        <p:txBody>
          <a:bodyPr anchor="ctr" anchorCtr="0" rtlCol="0" wrap="square">
            <a:noAutofit/>
          </a:bodyPr>
          <a:lstStyle/>
          <a:p>
            <a:r>
              <a:rPr b="1" dirty="0" lang="fr-FR" sz="1400">
                <a:solidFill>
                  <a:schemeClr val="tx2"/>
                </a:solidFill>
                <a:latin charset="0" panose="02020603050405020304" pitchFamily="18" typeface="Times New Roman"/>
                <a:cs charset="0" panose="02020603050405020304" pitchFamily="18" typeface="Times New Roman"/>
              </a:rPr>
              <a:t>METHODES D’EVALUATION (3/3)</a:t>
            </a:r>
          </a:p>
        </p:txBody>
      </p:sp>
      <p:sp>
        <p:nvSpPr>
          <p:cNvPr id="5" name="Rectangle 4"/>
          <p:cNvSpPr/>
          <p:nvPr/>
        </p:nvSpPr>
        <p:spPr>
          <a:xfrm>
            <a:off x="-9492" y="0"/>
            <a:ext cx="3665609" cy="400110"/>
          </a:xfrm>
          <a:prstGeom prst="rect">
            <a:avLst/>
          </a:prstGeom>
          <a:solidFill>
            <a:schemeClr val="tx2"/>
          </a:solidFill>
        </p:spPr>
        <p:txBody>
          <a:bodyPr wrap="square">
            <a:spAutoFit/>
          </a:bodyPr>
          <a:lstStyle/>
          <a:p>
            <a:pPr algn="ctr"/>
            <a:r>
              <a:rPr b="1" dirty="0" lang="fr-FR" sz="2000">
                <a:solidFill>
                  <a:prstClr val="white"/>
                </a:solidFill>
                <a:latin charset="0" panose="02020603050405020304" pitchFamily="18" typeface="Times New Roman"/>
                <a:cs charset="0" panose="02020603050405020304" pitchFamily="18" typeface="Times New Roman"/>
              </a:rPr>
              <a:t>RAPPEL DES DEFINITIONS</a:t>
            </a:r>
          </a:p>
        </p:txBody>
      </p:sp>
      <p:sp>
        <p:nvSpPr>
          <p:cNvPr id="7" name="ZoneTexte 6"/>
          <p:cNvSpPr txBox="1"/>
          <p:nvPr/>
        </p:nvSpPr>
        <p:spPr>
          <a:xfrm>
            <a:off x="116632" y="1022746"/>
            <a:ext cx="6624736" cy="8032968"/>
          </a:xfrm>
          <a:prstGeom prst="rect">
            <a:avLst/>
          </a:prstGeom>
          <a:noFill/>
        </p:spPr>
        <p:txBody>
          <a:bodyPr rtlCol="0" wrap="square">
            <a:spAutoFit/>
          </a:bodyPr>
          <a:lstStyle/>
          <a:p>
            <a:r>
              <a:rPr b="1" dirty="0" lang="fr-FR" sz="1200">
                <a:solidFill>
                  <a:schemeClr val="tx2"/>
                </a:solidFill>
                <a:latin charset="0" panose="02020603050405020304" pitchFamily="18" typeface="Times New Roman"/>
                <a:cs charset="0" panose="02020603050405020304" pitchFamily="18" typeface="Times New Roman"/>
              </a:rPr>
              <a:t>Sol et Construction</a:t>
            </a:r>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Si l’on considère que la valeur de l’immeuble est la somme de la valeur des deux composantes, on écrit la formule:</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Valeur de l’immeuble = Valeur du terrain + Valeur des constructions</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Ou encore</a:t>
            </a: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pPr algn="ctr"/>
            <a:endParaRPr b="1" dirty="0" lang="fr-FR" sz="1200">
              <a:latin charset="0" panose="02020603050405020304" pitchFamily="18" typeface="Times New Roman"/>
              <a:cs charset="0" panose="02020603050405020304" pitchFamily="18" typeface="Times New Roman"/>
            </a:endParaRPr>
          </a:p>
          <a:p>
            <a:r>
              <a:rPr dirty="0" i="1" lang="fr-FR" sz="1200">
                <a:latin charset="0" panose="02020603050405020304" pitchFamily="18" typeface="Times New Roman"/>
                <a:cs charset="0" panose="02020603050405020304" pitchFamily="18" typeface="Times New Roman"/>
              </a:rPr>
              <a:t>Où</a:t>
            </a:r>
          </a:p>
          <a:p>
            <a:r>
              <a:rPr dirty="0" i="1" lang="fr-FR" sz="1200">
                <a:latin charset="0" panose="02020603050405020304" pitchFamily="18" typeface="Times New Roman"/>
                <a:cs charset="0" panose="02020603050405020304" pitchFamily="18" typeface="Times New Roman"/>
              </a:rPr>
              <a:t>V : estimation recherchée</a:t>
            </a:r>
          </a:p>
          <a:p>
            <a:r>
              <a:rPr dirty="0" err="1" i="1" lang="fr-FR" sz="1200">
                <a:latin charset="0" panose="02020603050405020304" pitchFamily="18" typeface="Times New Roman"/>
                <a:cs charset="0" panose="02020603050405020304" pitchFamily="18" typeface="Times New Roman"/>
              </a:rPr>
              <a:t>Vt</a:t>
            </a:r>
            <a:r>
              <a:rPr dirty="0" i="1" lang="fr-FR" sz="1200">
                <a:latin charset="0" panose="02020603050405020304" pitchFamily="18" typeface="Times New Roman"/>
                <a:cs charset="0" panose="02020603050405020304" pitchFamily="18" typeface="Times New Roman"/>
              </a:rPr>
              <a:t> : Valeur du terrain</a:t>
            </a:r>
          </a:p>
          <a:p>
            <a:r>
              <a:rPr dirty="0" err="1" i="1" lang="fr-FR" sz="1200">
                <a:latin charset="0" panose="02020603050405020304" pitchFamily="18" typeface="Times New Roman"/>
                <a:cs charset="0" panose="02020603050405020304" pitchFamily="18" typeface="Times New Roman"/>
              </a:rPr>
              <a:t>Vc</a:t>
            </a:r>
            <a:r>
              <a:rPr dirty="0" i="1" lang="fr-FR" sz="1200">
                <a:latin charset="0" panose="02020603050405020304" pitchFamily="18" typeface="Times New Roman"/>
                <a:cs charset="0" panose="02020603050405020304" pitchFamily="18" typeface="Times New Roman"/>
              </a:rPr>
              <a:t> : Valeur de la construction</a:t>
            </a:r>
          </a:p>
          <a:p>
            <a:endParaRPr b="1" dirty="0" lang="fr-FR" sz="1200">
              <a:solidFill>
                <a:schemeClr val="tx2"/>
              </a:solidFill>
              <a:latin charset="0" panose="02020603050405020304" pitchFamily="18" typeface="Times New Roman"/>
              <a:cs charset="0" panose="02020603050405020304" pitchFamily="18" typeface="Times New Roman"/>
            </a:endParaRPr>
          </a:p>
          <a:p>
            <a:endParaRPr b="1" dirty="0" lang="fr-FR" sz="1200">
              <a:solidFill>
                <a:schemeClr val="tx2"/>
              </a:solidFill>
              <a:latin charset="0" panose="02020603050405020304" pitchFamily="18" typeface="Times New Roman"/>
              <a:cs charset="0" panose="02020603050405020304" pitchFamily="18" typeface="Times New Roman"/>
            </a:endParaRPr>
          </a:p>
          <a:p>
            <a:endParaRPr b="1" dirty="0" lang="fr-FR" sz="1200">
              <a:solidFill>
                <a:schemeClr val="tx2"/>
              </a:solidFill>
              <a:latin charset="0" panose="02020603050405020304" pitchFamily="18" typeface="Times New Roman"/>
              <a:cs charset="0" panose="02020603050405020304" pitchFamily="18" typeface="Times New Roman"/>
            </a:endParaRPr>
          </a:p>
          <a:p>
            <a:r>
              <a:rPr b="1" dirty="0" lang="fr-FR" sz="1400">
                <a:solidFill>
                  <a:schemeClr val="tx2"/>
                </a:solidFill>
                <a:latin charset="0" panose="02020603050405020304" pitchFamily="18" typeface="Times New Roman"/>
                <a:cs charset="0" panose="02020603050405020304" pitchFamily="18" typeface="Times New Roman"/>
              </a:rPr>
              <a:t>Bilan promoteur</a:t>
            </a:r>
          </a:p>
          <a:p>
            <a:endParaRPr b="1" dirty="0" lang="fr-FR" sz="1400">
              <a:solidFill>
                <a:schemeClr val="tx2"/>
              </a:solidFill>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Elle consiste à déduire du prix de vente possible de l’opération immobilière (lotissement ou promotion) envisageable sur </a:t>
            </a:r>
          </a:p>
          <a:p>
            <a:r>
              <a:rPr dirty="0" lang="fr-FR" sz="1200">
                <a:latin charset="0" panose="02020603050405020304" pitchFamily="18" typeface="Times New Roman"/>
                <a:cs charset="0" panose="02020603050405020304" pitchFamily="18" typeface="Times New Roman"/>
              </a:rPr>
              <a:t>un terrain, les différents postes de coûts à engager (frais d’acquisition, taxes, coûts d’aménagement du terrain, coût de construction, frais financiers, de gestion, de commercialisation, marge à prévoir pour le promoteur) pour déterminer la valeur d’achat possible d’un terrain à bâtir ou à lotir.</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Elle peut être appliquée pour déterminer la valeur d’un immeuble existant devant faire l’objet d’une reconstruction ou d’une restructuration lourde, éventuellement après éviction des occupants et démolition.</a:t>
            </a:r>
          </a:p>
          <a:p>
            <a:endParaRPr dirty="0" lang="fr-FR" sz="1200">
              <a:latin charset="0" panose="02020603050405020304" pitchFamily="18" typeface="Times New Roman"/>
              <a:cs charset="0" panose="02020603050405020304" pitchFamily="18" typeface="Times New Roman"/>
            </a:endParaRPr>
          </a:p>
          <a:p>
            <a:r>
              <a:rPr dirty="0" lang="fr-FR" sz="1200">
                <a:latin charset="0" panose="02020603050405020304" pitchFamily="18" typeface="Times New Roman"/>
                <a:cs charset="0" panose="02020603050405020304" pitchFamily="18" typeface="Times New Roman"/>
              </a:rPr>
              <a:t>La formulation mathématique en est la suivante :</a:t>
            </a:r>
          </a:p>
          <a:p>
            <a:endParaRPr dirty="0" lang="fr-FR" sz="1400">
              <a:latin charset="0" panose="02020603050405020304" pitchFamily="18" typeface="Times New Roman"/>
              <a:cs charset="0" panose="02020603050405020304" pitchFamily="18" typeface="Times New Roman"/>
            </a:endParaRPr>
          </a:p>
          <a:p>
            <a:endParaRPr dirty="0" i="1" lang="fr-FR" sz="1100">
              <a:latin charset="0" panose="02020603050405020304" pitchFamily="18" typeface="Times New Roman"/>
              <a:cs charset="0" panose="02020603050405020304" pitchFamily="18" typeface="Times New Roman"/>
            </a:endParaRPr>
          </a:p>
          <a:p>
            <a:r>
              <a:rPr dirty="0" i="1" lang="fr-FR" sz="1100">
                <a:latin charset="0" panose="02020603050405020304" pitchFamily="18" typeface="Times New Roman"/>
                <a:cs charset="0" panose="02020603050405020304" pitchFamily="18" typeface="Times New Roman"/>
              </a:rPr>
              <a:t>Où</a:t>
            </a:r>
          </a:p>
          <a:p>
            <a:r>
              <a:rPr dirty="0" i="1" lang="fr-FR" sz="1100">
                <a:latin charset="0" panose="02020603050405020304" pitchFamily="18" typeface="Times New Roman"/>
                <a:cs charset="0" panose="02020603050405020304" pitchFamily="18" typeface="Times New Roman"/>
              </a:rPr>
              <a:t>CA : chiffre d’affaires</a:t>
            </a:r>
          </a:p>
          <a:p>
            <a:r>
              <a:rPr dirty="0" i="1" lang="fr-FR" sz="1100">
                <a:latin charset="0" panose="02020603050405020304" pitchFamily="18" typeface="Times New Roman"/>
                <a:cs charset="0" panose="02020603050405020304" pitchFamily="18" typeface="Times New Roman"/>
              </a:rPr>
              <a:t>C : coûts</a:t>
            </a:r>
          </a:p>
          <a:p>
            <a:r>
              <a:rPr dirty="0" i="1" lang="el-GR" sz="1100">
                <a:latin charset="0" panose="02020603050405020304" pitchFamily="18" typeface="Times New Roman"/>
                <a:cs charset="0" panose="02020603050405020304" pitchFamily="18" typeface="Times New Roman"/>
              </a:rPr>
              <a:t>Π</a:t>
            </a:r>
            <a:r>
              <a:rPr dirty="0" i="1" lang="fr-FR" sz="1100">
                <a:latin charset="0" panose="02020603050405020304" pitchFamily="18" typeface="Times New Roman"/>
                <a:cs charset="0" panose="02020603050405020304" pitchFamily="18" typeface="Times New Roman"/>
              </a:rPr>
              <a:t> : marge</a:t>
            </a:r>
          </a:p>
          <a:p>
            <a:r>
              <a:rPr dirty="0" i="1" lang="fr-FR" sz="1100">
                <a:latin charset="0" panose="02020603050405020304" pitchFamily="18" typeface="Times New Roman"/>
                <a:cs charset="0" panose="02020603050405020304" pitchFamily="18" typeface="Times New Roman"/>
              </a:rPr>
              <a:t>VF : valeur foncière</a:t>
            </a: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dirty="0" lang="fr-FR" sz="1200">
              <a:latin charset="0" panose="02020603050405020304" pitchFamily="18" typeface="Times New Roman"/>
              <a:cs charset="0" panose="02020603050405020304" pitchFamily="18" typeface="Times New Roman"/>
            </a:endParaRPr>
          </a:p>
          <a:p>
            <a:endParaRPr b="1" dirty="0" lang="fr-FR" sz="1200" u="sng">
              <a:latin charset="0" panose="02020603050405020304" pitchFamily="18" typeface="Times New Roman"/>
              <a:cs charset="0" panose="02020603050405020304" pitchFamily="18" typeface="Times New Roman"/>
            </a:endParaRPr>
          </a:p>
        </p:txBody>
      </p:sp>
      <p:sp>
        <p:nvSpPr>
          <p:cNvPr id="8" name="Rectangle 7"/>
          <p:cNvSpPr/>
          <p:nvPr/>
        </p:nvSpPr>
        <p:spPr>
          <a:xfrm>
            <a:off x="1360558" y="2273772"/>
            <a:ext cx="1112549" cy="276999"/>
          </a:xfrm>
          <a:prstGeom prst="rect">
            <a:avLst/>
          </a:prstGeom>
          <a:solidFill>
            <a:schemeClr val="bg1">
              <a:lumMod val="95000"/>
            </a:schemeClr>
          </a:solidFill>
        </p:spPr>
        <p:txBody>
          <a:bodyPr wrap="none">
            <a:spAutoFit/>
          </a:bodyPr>
          <a:lstStyle/>
          <a:p>
            <a:pPr algn="ctr"/>
            <a:r>
              <a:rPr b="1" dirty="0" lang="fr-FR" sz="1200">
                <a:solidFill>
                  <a:schemeClr val="tx2"/>
                </a:solidFill>
                <a:latin charset="0" panose="02020603050405020304" pitchFamily="18" typeface="Times New Roman"/>
                <a:cs charset="0" panose="02020603050405020304" pitchFamily="18" typeface="Times New Roman"/>
              </a:rPr>
              <a:t>V  =  </a:t>
            </a:r>
            <a:r>
              <a:rPr b="1" dirty="0" err="1" lang="fr-FR" sz="1200">
                <a:solidFill>
                  <a:schemeClr val="tx2"/>
                </a:solidFill>
                <a:latin charset="0" panose="02020603050405020304" pitchFamily="18" typeface="Times New Roman"/>
                <a:cs charset="0" panose="02020603050405020304" pitchFamily="18" typeface="Times New Roman"/>
              </a:rPr>
              <a:t>Vt</a:t>
            </a:r>
            <a:r>
              <a:rPr b="1" dirty="0" lang="fr-FR" sz="1200">
                <a:solidFill>
                  <a:schemeClr val="tx2"/>
                </a:solidFill>
                <a:latin charset="0" panose="02020603050405020304" pitchFamily="18" typeface="Times New Roman"/>
                <a:cs charset="0" panose="02020603050405020304" pitchFamily="18" typeface="Times New Roman"/>
              </a:rPr>
              <a:t>  +  </a:t>
            </a:r>
            <a:r>
              <a:rPr b="1" dirty="0" err="1" lang="fr-FR" sz="1200">
                <a:solidFill>
                  <a:schemeClr val="tx2"/>
                </a:solidFill>
                <a:latin charset="0" panose="02020603050405020304" pitchFamily="18" typeface="Times New Roman"/>
                <a:cs charset="0" panose="02020603050405020304" pitchFamily="18" typeface="Times New Roman"/>
              </a:rPr>
              <a:t>Vc</a:t>
            </a:r>
            <a:endParaRPr b="1" dirty="0" lang="fr-FR" sz="1200">
              <a:solidFill>
                <a:schemeClr val="tx2"/>
              </a:solidFill>
              <a:latin charset="0" panose="02020603050405020304" pitchFamily="18" typeface="Times New Roman"/>
              <a:cs charset="0" panose="02020603050405020304" pitchFamily="18" typeface="Times New Roman"/>
            </a:endParaRPr>
          </a:p>
        </p:txBody>
      </p:sp>
      <p:sp>
        <p:nvSpPr>
          <p:cNvPr id="9" name="Rectangle 8"/>
          <p:cNvSpPr/>
          <p:nvPr/>
        </p:nvSpPr>
        <p:spPr>
          <a:xfrm>
            <a:off x="3656118" y="6609184"/>
            <a:ext cx="1055097" cy="246221"/>
          </a:xfrm>
          <a:prstGeom prst="rect">
            <a:avLst/>
          </a:prstGeom>
          <a:solidFill>
            <a:schemeClr val="bg1">
              <a:lumMod val="95000"/>
            </a:schemeClr>
          </a:solidFill>
        </p:spPr>
        <p:txBody>
          <a:bodyPr wrap="none">
            <a:spAutoFit/>
          </a:bodyPr>
          <a:lstStyle/>
          <a:p>
            <a:pPr algn="ctr"/>
            <a:r>
              <a:rPr b="1" dirty="0" lang="fr-FR" sz="1000">
                <a:solidFill>
                  <a:schemeClr val="tx2"/>
                </a:solidFill>
                <a:latin charset="0" panose="02020603050405020304" pitchFamily="18" typeface="Times New Roman"/>
                <a:cs charset="0" panose="02020603050405020304" pitchFamily="18" typeface="Times New Roman"/>
              </a:rPr>
              <a:t>CA - ĉ - </a:t>
            </a:r>
            <a:r>
              <a:rPr b="1" dirty="0" lang="el-GR" sz="1000">
                <a:solidFill>
                  <a:schemeClr val="tx2"/>
                </a:solidFill>
                <a:latin charset="0" panose="02020603050405020304" pitchFamily="18" typeface="Times New Roman"/>
                <a:cs charset="0" panose="02020603050405020304" pitchFamily="18" typeface="Times New Roman"/>
              </a:rPr>
              <a:t>π</a:t>
            </a:r>
            <a:r>
              <a:rPr b="1" dirty="0" lang="fr-FR" sz="1000">
                <a:solidFill>
                  <a:schemeClr val="tx2"/>
                </a:solidFill>
                <a:latin charset="0" panose="02020603050405020304" pitchFamily="18" typeface="Times New Roman"/>
                <a:cs charset="0" panose="02020603050405020304" pitchFamily="18" typeface="Times New Roman"/>
              </a:rPr>
              <a:t> = VF </a:t>
            </a:r>
          </a:p>
        </p:txBody>
      </p:sp>
      <p:sp>
        <p:nvSpPr>
          <p:cNvPr id="10" name="Espace réservé du numéro de diapositive 1"/>
          <p:cNvSpPr>
            <a:spLocks noGrp="1"/>
          </p:cNvSpPr>
          <p:nvPr>
            <p:ph idx="12" sz="quarter" type="sldNum"/>
          </p:nvPr>
        </p:nvSpPr>
        <p:spPr>
          <a:xfrm>
            <a:off x="5285184" y="9273480"/>
            <a:ext cx="1600200" cy="527403"/>
          </a:xfrm>
        </p:spPr>
        <p:txBody>
          <a:bodyPr/>
          <a:lstStyle/>
          <a:p>
            <a:r>
              <a:rPr dirty="0" lang="fr-BE" smtClean="0" sz="1000"/>
              <a:t>22/26</a:t>
            </a:r>
            <a:endParaRPr dirty="0" lang="fr-BE" sz="1000"/>
          </a:p>
        </p:txBody>
      </p:sp>
      <p:sp>
        <p:nvSpPr>
          <p:cNvPr id="12" name="Espace réservé du pied de page 6"/>
          <p:cNvSpPr txBox="1">
            <a:spLocks/>
          </p:cNvSpPr>
          <p:nvPr/>
        </p:nvSpPr>
        <p:spPr>
          <a:xfrm>
            <a:off x="7660" y="9345488"/>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1602025001"/>
      </p:ext>
    </p:extLst>
  </p:cSld>
  <p:clrMapOvr>
    <a:overrideClrMapping accent1="accent1" accent2="accent2" accent3="accent3" accent4="accent4" accent5="accent5" accent6="accent6" bg1="lt1" bg2="lt2" folHlink="folHlink" hlink="hlink" tx1="dk1" tx2="dk2"/>
  </p:clrMapOvr>
  <p:timing>
    <p:tnLst>
      <p:par>
        <p:cTn dur="indefinite" id="1" nodeType="tmRoot" restart="never"/>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Shape 116"/>
        <p:cNvGrpSpPr/>
        <p:nvPr/>
      </p:nvGrpSpPr>
      <p:grpSpPr>
        <a:xfrm>
          <a:off x="0" y="0"/>
          <a:ext cx="0" cy="0"/>
          <a:chOff x="0" y="0"/>
          <a:chExt cx="0" cy="0"/>
        </a:xfrm>
      </p:grpSpPr>
      <p:sp>
        <p:nvSpPr>
          <p:cNvPr id="30" name="ZoneTexte 29"/>
          <p:cNvSpPr txBox="1"/>
          <p:nvPr/>
        </p:nvSpPr>
        <p:spPr>
          <a:xfrm>
            <a:off x="-3380" y="4939560"/>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14" name="Rectangle 13"/>
          <p:cNvSpPr/>
          <p:nvPr/>
        </p:nvSpPr>
        <p:spPr>
          <a:xfrm>
            <a:off x="0" y="0"/>
            <a:ext cx="6858000" cy="400066"/>
          </a:xfrm>
          <a:prstGeom prst="rect">
            <a:avLst/>
          </a:prstGeom>
          <a:solidFill>
            <a:schemeClr val="tx2"/>
          </a:solidFill>
        </p:spPr>
        <p:txBody>
          <a:bodyPr wrap="square">
            <a:spAutoFit/>
          </a:bodyPr>
          <a:lstStyle/>
          <a:p>
            <a:pPr algn="ctr" indent="330190">
              <a:buClr>
                <a:schemeClr val="dk2"/>
              </a:buClr>
              <a:buSzPct val="100000"/>
            </a:pPr>
            <a:r>
              <a:rPr b="1" dirty="0" lang="fr-FR" sz="2000">
                <a:solidFill>
                  <a:schemeClr val="bg1"/>
                </a:solidFill>
                <a:latin charset="0" panose="02020603050405020304" pitchFamily="18" typeface="Times New Roman"/>
                <a:ea panose="00000000000000000000" typeface="Georgia"/>
                <a:cs charset="0" panose="02020603050405020304" pitchFamily="18" typeface="Times New Roman"/>
                <a:sym panose="00000000000000000000" typeface="Georgia"/>
              </a:rPr>
              <a:t>Qui sommes-nous?</a:t>
            </a:r>
          </a:p>
        </p:txBody>
      </p:sp>
      <p:sp>
        <p:nvSpPr>
          <p:cNvPr id="13" name="Espace réservé du numéro de diapositive 4"/>
          <p:cNvSpPr txBox="1">
            <a:spLocks/>
          </p:cNvSpPr>
          <p:nvPr/>
        </p:nvSpPr>
        <p:spPr>
          <a:xfrm>
            <a:off x="6235074" y="9417496"/>
            <a:ext cx="722318" cy="527403"/>
          </a:xfrm>
          <a:prstGeom prst="rect">
            <a:avLst/>
          </a:prstGeom>
        </p:spPr>
        <p:txBody>
          <a:bodyPr anchor="ctr" bIns="66040" lIns="132080" rIns="132080" rtlCol="0" tIns="66040" vert="horz"/>
          <a:lstStyle>
            <a:defPPr>
              <a:defRPr lang="fr-FR"/>
            </a:defPPr>
            <a:lvl1pPr algn="r">
              <a:defRPr sz="1200">
                <a:solidFill>
                  <a:schemeClr val="tx1">
                    <a:tint val="75000"/>
                  </a:schemeClr>
                </a:solidFill>
              </a:defRPr>
            </a:lvl1pPr>
          </a:lstStyle>
          <a:p>
            <a:fld id="{CF4668DC-857F-487D-BFFA-8C0CA5037977}" type="slidenum">
              <a:rPr lang="fr-BE" smtClean="0" sz="1000"/>
              <a:pPr/>
              <a:t>23</a:t>
            </a:fld>
            <a:r>
              <a:rPr dirty="0" lang="fr-BE" smtClean="0" sz="1000"/>
              <a:t>/26</a:t>
            </a:r>
            <a:endParaRPr dirty="0" lang="fr-BE" sz="1000"/>
          </a:p>
        </p:txBody>
      </p:sp>
      <p:sp>
        <p:nvSpPr>
          <p:cNvPr id="89" name="ZoneTexte 88"/>
          <p:cNvSpPr txBox="1"/>
          <p:nvPr/>
        </p:nvSpPr>
        <p:spPr>
          <a:xfrm>
            <a:off x="0" y="562456"/>
            <a:ext cx="3356992" cy="358096"/>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400">
                <a:latin charset="0" panose="02020603050405020304" pitchFamily="18" typeface="Times New Roman"/>
                <a:cs charset="0" panose="02020603050405020304" pitchFamily="18" typeface="Times New Roman"/>
                <a:sym panose="00000000000000000000" typeface="Arial"/>
              </a:rPr>
              <a:t>Identification de la société</a:t>
            </a:r>
          </a:p>
        </p:txBody>
      </p:sp>
      <p:graphicFrame>
        <p:nvGraphicFramePr>
          <p:cNvPr id="90" name="Tableau 89"/>
          <p:cNvGraphicFramePr>
            <a:graphicFrameLocks noGrp="1"/>
          </p:cNvGraphicFramePr>
          <p:nvPr>
            <p:extLst>
              <p:ext uri="{D42A27DB-BD31-4B8C-83A1-F6EECF244321}">
                <p14:modId xmlns:p14="http://schemas.microsoft.com/office/powerpoint/2010/main" val="551279664"/>
              </p:ext>
            </p:extLst>
          </p:nvPr>
        </p:nvGraphicFramePr>
        <p:xfrm>
          <a:off x="-3379" y="1090596"/>
          <a:ext cx="3360371" cy="3760812"/>
        </p:xfrm>
        <a:graphic>
          <a:graphicData uri="http://schemas.openxmlformats.org/drawingml/2006/table">
            <a:tbl>
              <a:tblPr/>
              <a:tblGrid>
                <a:gridCol w="1200131">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Nom</a:t>
                      </a:r>
                    </a:p>
                  </a:txBody>
                  <a:tcPr anchor="ctr" marB="0" marL="123825" marR="13758" marT="13758">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Terra Modus</a:t>
                      </a:r>
                    </a:p>
                  </a:txBody>
                  <a:tcPr anchor="ctr" marB="0" marL="123825" marR="13758" marT="13758">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0"/>
                  </a:ext>
                </a:extLst>
              </a:tr>
              <a:tr h="437310">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Forme Juridique</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SARL AU</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1"/>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Activités</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Etude, Conseil, Expertise</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2"/>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Capital</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2.500.000,00 DH</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3"/>
                  </a:ext>
                </a:extLst>
              </a:tr>
              <a:tr h="437310">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Date de création</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Novembre 2010</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4"/>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Gérant</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Nabil BOUNAJMA</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5"/>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RC</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82861</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6"/>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CNSS</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8612873</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7"/>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Patente</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26900782</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8"/>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IF</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3340505</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09"/>
                  </a:ext>
                </a:extLst>
              </a:tr>
              <a:tr h="272098">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ICE</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001433196000015</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10"/>
                  </a:ext>
                </a:extLst>
              </a:tr>
              <a:tr h="437310">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buClr>
                          <a:srgbClr val="1F497D"/>
                        </a:buClr>
                        <a:buSzPts val="1100"/>
                        <a:buFont charset="0" panose="020F0502020204030204" pitchFamily="34" typeface="Calibri"/>
                        <a:buNone/>
                      </a:pPr>
                      <a:r>
                        <a:rPr b="1" dirty="0" i="0" lang="fr-FR" strike="noStrike" sz="1100" u="none">
                          <a:solidFill>
                            <a:srgbClr val="1F497D"/>
                          </a:solidFill>
                          <a:effectLst/>
                          <a:latin charset="0" panose="02020603050405020304" pitchFamily="18" typeface="Times New Roman"/>
                          <a:cs charset="0" panose="02020603050405020304" pitchFamily="18" typeface="Times New Roman"/>
                        </a:rPr>
                        <a:t>RIB</a:t>
                      </a:r>
                    </a:p>
                  </a:txBody>
                  <a:tcPr anchor="ctr" marB="0" marL="123825"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lnTlToBr cmpd="sng" w="12700">
                      <a:noFill/>
                      <a:prstDash val="solid"/>
                    </a:lnTlToBr>
                    <a:lnBlToTr cmpd="sng" w="12700">
                      <a:noFill/>
                      <a:prstDash val="solid"/>
                    </a:lnBlToTr>
                    <a:solidFill>
                      <a:srgbClr val="DCE6F1"/>
                    </a:solidFill>
                  </a:tcPr>
                </a:tc>
                <a:tc>
                  <a:txBody>
                    <a:bodyPr/>
                    <a:lstStyle>
                      <a:lvl1pPr algn="l" defTabSz="914400" eaLnBrk="1" hangingPunct="1" latinLnBrk="0" marL="0" rtl="0">
                        <a:defRPr kern="1200" sz="1800">
                          <a:solidFill>
                            <a:schemeClr val="tx1"/>
                          </a:solidFill>
                          <a:latin typeface="Arial"/>
                        </a:defRPr>
                      </a:lvl1pPr>
                      <a:lvl2pPr algn="l" defTabSz="914400" eaLnBrk="1" hangingPunct="1" latinLnBrk="0" marL="457200" rtl="0">
                        <a:defRPr kern="1200" sz="1800">
                          <a:solidFill>
                            <a:schemeClr val="tx1"/>
                          </a:solidFill>
                          <a:latin typeface="Arial"/>
                        </a:defRPr>
                      </a:lvl2pPr>
                      <a:lvl3pPr algn="l" defTabSz="914400" eaLnBrk="1" hangingPunct="1" latinLnBrk="0" marL="914400" rtl="0">
                        <a:defRPr kern="1200" sz="1800">
                          <a:solidFill>
                            <a:schemeClr val="tx1"/>
                          </a:solidFill>
                          <a:latin typeface="Arial"/>
                        </a:defRPr>
                      </a:lvl3pPr>
                      <a:lvl4pPr algn="l" defTabSz="914400" eaLnBrk="1" hangingPunct="1" latinLnBrk="0" marL="1371600" rtl="0">
                        <a:defRPr kern="1200" sz="1800">
                          <a:solidFill>
                            <a:schemeClr val="tx1"/>
                          </a:solidFill>
                          <a:latin typeface="Arial"/>
                        </a:defRPr>
                      </a:lvl4pPr>
                      <a:lvl5pPr algn="l" defTabSz="914400" eaLnBrk="1" hangingPunct="1" latinLnBrk="0" marL="1828800" rtl="0">
                        <a:defRPr kern="1200" sz="1800">
                          <a:solidFill>
                            <a:schemeClr val="tx1"/>
                          </a:solidFill>
                          <a:latin typeface="Arial"/>
                        </a:defRPr>
                      </a:lvl5pPr>
                      <a:lvl6pPr algn="l" defTabSz="914400" eaLnBrk="1" hangingPunct="1" latinLnBrk="0" marL="2286000" rtl="0">
                        <a:defRPr kern="1200" sz="1800">
                          <a:solidFill>
                            <a:schemeClr val="tx1"/>
                          </a:solidFill>
                          <a:latin typeface="Arial"/>
                        </a:defRPr>
                      </a:lvl6pPr>
                      <a:lvl7pPr algn="l" defTabSz="914400" eaLnBrk="1" hangingPunct="1" latinLnBrk="0" marL="2743200" rtl="0">
                        <a:defRPr kern="1200" sz="1800">
                          <a:solidFill>
                            <a:schemeClr val="tx1"/>
                          </a:solidFill>
                          <a:latin typeface="Arial"/>
                        </a:defRPr>
                      </a:lvl7pPr>
                      <a:lvl8pPr algn="l" defTabSz="914400" eaLnBrk="1" hangingPunct="1" latinLnBrk="0" marL="3200400" rtl="0">
                        <a:defRPr kern="1200" sz="1800">
                          <a:solidFill>
                            <a:schemeClr val="tx1"/>
                          </a:solidFill>
                          <a:latin typeface="Arial"/>
                        </a:defRPr>
                      </a:lvl8pPr>
                      <a:lvl9pPr algn="l" defTabSz="914400" eaLnBrk="1" hangingPunct="1" latinLnBrk="0" marL="3657600" rtl="0">
                        <a:defRPr kern="1200" sz="1800">
                          <a:solidFill>
                            <a:schemeClr val="tx1"/>
                          </a:solidFill>
                          <a:latin typeface="Arial"/>
                        </a:defRPr>
                      </a:lvl9pPr>
                    </a:lstStyle>
                    <a:p>
                      <a:pPr algn="l" fontAlgn="ctr"/>
                      <a:r>
                        <a:rPr b="1" dirty="0" i="0" lang="fr-FR" strike="noStrike" sz="1000" u="none">
                          <a:solidFill>
                            <a:srgbClr val="595959"/>
                          </a:solidFill>
                          <a:effectLst/>
                          <a:latin charset="0" panose="02020603050405020304" pitchFamily="18" typeface="Times New Roman"/>
                          <a:cs charset="0" panose="02020603050405020304" pitchFamily="18" typeface="Times New Roman"/>
                        </a:rPr>
                        <a:t>011 825 0000 01 210 00 11169 68  BMCE, TEMARA VILLE</a:t>
                      </a:r>
                    </a:p>
                  </a:txBody>
                  <a:tcPr anchor="ctr" marB="0" marL="123825" marR="13758" marT="13758">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lnTlToBr cmpd="sng" w="12700">
                      <a:noFill/>
                      <a:prstDash val="solid"/>
                    </a:lnTlToBr>
                    <a:lnBlToTr cmpd="sng" w="12700">
                      <a:noFill/>
                      <a:prstDash val="solid"/>
                    </a:lnBlToTr>
                    <a:solidFill>
                      <a:srgbClr val="F2F2F2"/>
                    </a:solidFill>
                  </a:tcPr>
                </a:tc>
                <a:extLst>
                  <a:ext uri="{0D108BD9-81ED-4DB2-BD59-A6C34878D82A}">
                    <a16:rowId xmlns:a16="http://schemas.microsoft.com/office/drawing/2014/main" val="10011"/>
                  </a:ext>
                </a:extLst>
              </a:tr>
            </a:tbl>
          </a:graphicData>
        </a:graphic>
      </p:graphicFrame>
      <p:sp>
        <p:nvSpPr>
          <p:cNvPr id="92" name="Rectangle 91"/>
          <p:cNvSpPr/>
          <p:nvPr/>
        </p:nvSpPr>
        <p:spPr>
          <a:xfrm>
            <a:off x="3356992" y="1090596"/>
            <a:ext cx="3501008" cy="707886"/>
          </a:xfrm>
          <a:prstGeom prst="rect">
            <a:avLst/>
          </a:prstGeom>
        </p:spPr>
        <p:txBody>
          <a:bodyPr wrap="square">
            <a:spAutoFit/>
          </a:bodyPr>
          <a:lstStyle/>
          <a:p>
            <a:pPr algn="just">
              <a:spcBef>
                <a:spcPts val="867"/>
              </a:spcBef>
              <a:buClr>
                <a:srgbClr val="1F497D"/>
              </a:buClr>
              <a:buSzPct val="166666"/>
              <a:defRPr/>
            </a:pPr>
            <a:r>
              <a:rPr b="1" dirty="0" kern="0" lang="fr-FR" sz="1000">
                <a:latin charset="0" panose="02020603050405020304" pitchFamily="18" typeface="Times New Roman"/>
                <a:ea panose="00000000000000000000" typeface="Georgia"/>
                <a:cs charset="0" panose="02020603050405020304" pitchFamily="18" typeface="Times New Roman"/>
                <a:sym panose="00000000000000000000" typeface="Georgia"/>
              </a:rPr>
              <a:t>Dynamique dans une diversité d’activité et domaines, la société Terra Modus propose une offre modulable, composée de services diversifiés, couvrant l’ensemble des étapes de réalisation d’un projet d’immobilier.</a:t>
            </a:r>
          </a:p>
        </p:txBody>
      </p:sp>
      <p:sp>
        <p:nvSpPr>
          <p:cNvPr id="93" name="ZoneTexte 92"/>
          <p:cNvSpPr txBox="1"/>
          <p:nvPr/>
        </p:nvSpPr>
        <p:spPr>
          <a:xfrm>
            <a:off x="3356993" y="562428"/>
            <a:ext cx="3501007" cy="365805"/>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400">
                <a:latin charset="0" panose="02020603050405020304" pitchFamily="18" typeface="Times New Roman"/>
                <a:cs charset="0" panose="02020603050405020304" pitchFamily="18" typeface="Times New Roman"/>
                <a:sym panose="00000000000000000000" typeface="Arial"/>
              </a:rPr>
              <a:t>Domaines d’activité</a:t>
            </a:r>
          </a:p>
        </p:txBody>
      </p:sp>
      <p:cxnSp>
        <p:nvCxnSpPr>
          <p:cNvPr id="94" name="Connecteur droit 93"/>
          <p:cNvCxnSpPr/>
          <p:nvPr/>
        </p:nvCxnSpPr>
        <p:spPr>
          <a:xfrm>
            <a:off x="3356992" y="562428"/>
            <a:ext cx="0" cy="365805"/>
          </a:xfrm>
          <a:prstGeom prst="line">
            <a:avLst/>
          </a:prstGeom>
          <a:noFill/>
          <a:ln algn="ctr" cap="flat" cmpd="sng" w="19050">
            <a:solidFill>
              <a:srgbClr val="1F497D"/>
            </a:solidFill>
            <a:prstDash val="solid"/>
          </a:ln>
          <a:effectLst/>
        </p:spPr>
      </p:cxnSp>
      <p:sp>
        <p:nvSpPr>
          <p:cNvPr id="95" name="ZoneTexte 94"/>
          <p:cNvSpPr txBox="1"/>
          <p:nvPr/>
        </p:nvSpPr>
        <p:spPr>
          <a:xfrm>
            <a:off x="-3382" y="4939559"/>
            <a:ext cx="3394282"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400">
                <a:latin charset="0" panose="02020603050405020304" pitchFamily="18" typeface="Times New Roman"/>
                <a:cs charset="0" panose="02020603050405020304" pitchFamily="18" typeface="Times New Roman"/>
                <a:sym panose="00000000000000000000" typeface="Arial"/>
              </a:rPr>
              <a:t>Nos valeurs</a:t>
            </a:r>
          </a:p>
        </p:txBody>
      </p:sp>
      <p:sp>
        <p:nvSpPr>
          <p:cNvPr id="96" name="ZoneTexte 95"/>
          <p:cNvSpPr txBox="1"/>
          <p:nvPr/>
        </p:nvSpPr>
        <p:spPr>
          <a:xfrm>
            <a:off x="3410083" y="4939560"/>
            <a:ext cx="3469189"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400">
                <a:latin charset="0" panose="02020603050405020304" pitchFamily="18" typeface="Times New Roman"/>
                <a:cs charset="0" panose="02020603050405020304" pitchFamily="18" typeface="Times New Roman"/>
                <a:sym panose="00000000000000000000" typeface="Arial"/>
              </a:rPr>
              <a:t>Nos garanties</a:t>
            </a:r>
          </a:p>
        </p:txBody>
      </p:sp>
      <p:sp>
        <p:nvSpPr>
          <p:cNvPr id="98" name="ZoneTexte 97"/>
          <p:cNvSpPr txBox="1"/>
          <p:nvPr/>
        </p:nvSpPr>
        <p:spPr>
          <a:xfrm>
            <a:off x="0" y="5287196"/>
            <a:ext cx="3265549" cy="1384995"/>
          </a:xfrm>
          <a:prstGeom prst="rect">
            <a:avLst/>
          </a:prstGeom>
          <a:noFill/>
        </p:spPr>
        <p:txBody>
          <a:bodyPr rtlCol="0" wrap="square">
            <a:spAutoFit/>
          </a:bodyPr>
          <a:lstStyle/>
          <a:p>
            <a:pPr indent="-330190" marL="330190">
              <a:buClr>
                <a:srgbClr val="1F497D"/>
              </a:buClr>
              <a:buFont typeface="+mj-lt"/>
              <a:buAutoNum type="arabicPeriod"/>
            </a:pP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Agir avec intégrité;</a:t>
            </a:r>
          </a:p>
          <a:p>
            <a:pPr indent="-330190" marL="330190">
              <a:buClr>
                <a:srgbClr val="1F497D"/>
              </a:buClr>
              <a:buFont typeface="+mj-lt"/>
              <a:buAutoNum type="arabicPeriod"/>
            </a:pP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Toujours offrir la meilleure qualité de service;</a:t>
            </a:r>
          </a:p>
          <a:p>
            <a:pPr indent="-330190" marL="330190">
              <a:buClr>
                <a:srgbClr val="1F497D"/>
              </a:buClr>
              <a:buFont typeface="+mj-lt"/>
              <a:buAutoNum type="arabicPeriod"/>
            </a:pP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Agir de sorte à promouvoir la confiance envers la profession;</a:t>
            </a:r>
          </a:p>
          <a:p>
            <a:pPr indent="-330190" marL="330190">
              <a:buClr>
                <a:srgbClr val="1F497D"/>
              </a:buClr>
              <a:buFont typeface="+mj-lt"/>
              <a:buAutoNum type="arabicPeriod"/>
            </a:pP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Traiter autrui avec respect;</a:t>
            </a:r>
          </a:p>
          <a:p>
            <a:pPr indent="-330190" marL="330190">
              <a:buClr>
                <a:srgbClr val="1F497D"/>
              </a:buClr>
              <a:buFont typeface="+mj-lt"/>
              <a:buAutoNum type="arabicPeriod"/>
            </a:pP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Répondre de ses </a:t>
            </a:r>
            <a:r>
              <a:rPr dirty="0" kern="0" lang="fr-FR" sz="1000">
                <a:solidFill>
                  <a:srgbClr val="000000"/>
                </a:solidFill>
                <a:latin charset="0" panose="02020603050405020304" pitchFamily="18" typeface="Times New Roman"/>
                <a:cs charset="0" panose="02020603050405020304" pitchFamily="18" typeface="Times New Roman"/>
                <a:sym panose="00000000000000000000" typeface="Arial"/>
              </a:rPr>
              <a:t>actes</a:t>
            </a:r>
            <a:r>
              <a:rPr dirty="0" kern="0" lang="fr-FR" sz="1200">
                <a:solidFill>
                  <a:srgbClr val="000000"/>
                </a:solidFill>
                <a:latin charset="0" panose="02020603050405020304" pitchFamily="18" typeface="Times New Roman"/>
                <a:cs charset="0" panose="02020603050405020304" pitchFamily="18" typeface="Times New Roman"/>
                <a:sym panose="00000000000000000000" typeface="Arial"/>
              </a:rPr>
              <a:t>.</a:t>
            </a:r>
          </a:p>
        </p:txBody>
      </p:sp>
      <p:sp>
        <p:nvSpPr>
          <p:cNvPr id="99" name="Rectangle 98"/>
          <p:cNvSpPr/>
          <p:nvPr/>
        </p:nvSpPr>
        <p:spPr>
          <a:xfrm>
            <a:off x="3401287" y="5275872"/>
            <a:ext cx="3532913" cy="1477328"/>
          </a:xfrm>
          <a:prstGeom prst="rect">
            <a:avLst/>
          </a:prstGeom>
        </p:spPr>
        <p:txBody>
          <a:bodyPr wrap="square">
            <a:spAutoFit/>
          </a:bodyPr>
          <a:lstStyle/>
          <a:p>
            <a:pPr indent="-330190" lvl="1" marL="330190">
              <a:buClr>
                <a:srgbClr val="1F497D"/>
              </a:buClr>
              <a:buSzPct val="100000"/>
              <a:buFont typeface="+mj-lt"/>
              <a:buAutoNum type="arabicPeriod"/>
              <a:tabLst>
                <a:tab algn="l" pos="355598"/>
              </a:tabLst>
              <a:defRPr/>
            </a:pPr>
            <a:r>
              <a:rPr dirty="0" kern="0" lang="fr-FR" sz="1000">
                <a:solidFill>
                  <a:srgbClr val="000000"/>
                </a:solidFill>
                <a:latin charset="0" panose="02020603050405020304" pitchFamily="18" typeface="Times New Roman"/>
                <a:cs charset="0" panose="02020603050405020304" pitchFamily="18" typeface="Times New Roman"/>
                <a:sym panose="00000000000000000000" typeface="Georgia"/>
              </a:rPr>
              <a:t>Formation de très haut niveau : aspects techniques, juridiques et  économiques.</a:t>
            </a:r>
          </a:p>
          <a:p>
            <a:pPr indent="-330190" lvl="1" marL="330190">
              <a:buClr>
                <a:srgbClr val="1F497D"/>
              </a:buClr>
              <a:buSzPct val="100000"/>
              <a:buFont typeface="+mj-lt"/>
              <a:buAutoNum type="arabicPeriod"/>
              <a:tabLst>
                <a:tab algn="l" pos="355598"/>
              </a:tabLst>
              <a:defRPr/>
            </a:pPr>
            <a:r>
              <a:rPr dirty="0" kern="0" lang="fr-FR" sz="1000">
                <a:solidFill>
                  <a:srgbClr val="000000"/>
                </a:solidFill>
                <a:latin charset="0" panose="02020603050405020304" pitchFamily="18" typeface="Times New Roman"/>
                <a:cs charset="0" panose="02020603050405020304" pitchFamily="18" typeface="Times New Roman"/>
                <a:sym panose="00000000000000000000" typeface="Georgia"/>
              </a:rPr>
              <a:t>Appartenance à des organismes professionnels garantissant les meilleures  pratiques.</a:t>
            </a:r>
          </a:p>
          <a:p>
            <a:pPr indent="-330190" lvl="1" marL="330190">
              <a:buClr>
                <a:srgbClr val="1F497D"/>
              </a:buClr>
              <a:buSzPct val="100000"/>
              <a:buFont typeface="+mj-lt"/>
              <a:buAutoNum type="arabicPeriod"/>
              <a:tabLst>
                <a:tab algn="l" pos="355598"/>
              </a:tabLst>
              <a:defRPr/>
            </a:pPr>
            <a:r>
              <a:rPr dirty="0" kern="0" lang="fr-FR" sz="1000">
                <a:solidFill>
                  <a:srgbClr val="000000"/>
                </a:solidFill>
                <a:latin charset="0" panose="02020603050405020304" pitchFamily="18" typeface="Times New Roman"/>
                <a:cs charset="0" panose="02020603050405020304" pitchFamily="18" typeface="Times New Roman"/>
                <a:sym panose="00000000000000000000" typeface="Georgia"/>
              </a:rPr>
              <a:t>Assurance couvrant la responsabilité professionnelle.</a:t>
            </a:r>
          </a:p>
          <a:p>
            <a:pPr indent="-330190" lvl="1" marL="330190">
              <a:buClr>
                <a:srgbClr val="1F497D"/>
              </a:buClr>
              <a:buSzPct val="100000"/>
              <a:buFont typeface="+mj-lt"/>
              <a:buAutoNum type="arabicPeriod"/>
              <a:tabLst>
                <a:tab algn="l" pos="355598"/>
              </a:tabLst>
              <a:defRPr/>
            </a:pPr>
            <a:r>
              <a:rPr dirty="0" kern="0" lang="fr-FR" sz="1000">
                <a:solidFill>
                  <a:srgbClr val="000000"/>
                </a:solidFill>
                <a:latin charset="0" panose="02020603050405020304" pitchFamily="18" typeface="Times New Roman"/>
                <a:cs charset="0" panose="02020603050405020304" pitchFamily="18" typeface="Times New Roman"/>
                <a:sym panose="00000000000000000000" typeface="Georgia"/>
              </a:rPr>
              <a:t>Parfaite connaissance des dispositions législatives et réglementaires.</a:t>
            </a:r>
          </a:p>
          <a:p>
            <a:pPr indent="-330190" lvl="1" marL="330190">
              <a:buClr>
                <a:srgbClr val="1F497D"/>
              </a:buClr>
              <a:buSzPct val="100000"/>
              <a:buFont typeface="+mj-lt"/>
              <a:buAutoNum type="arabicPeriod"/>
              <a:tabLst>
                <a:tab algn="l" pos="355598"/>
              </a:tabLst>
              <a:defRPr/>
            </a:pPr>
            <a:r>
              <a:rPr dirty="0" kern="0" lang="fr-FR" sz="1000">
                <a:solidFill>
                  <a:srgbClr val="000000"/>
                </a:solidFill>
                <a:latin charset="0" panose="02020603050405020304" pitchFamily="18" typeface="Times New Roman"/>
                <a:cs charset="0" panose="02020603050405020304" pitchFamily="18" typeface="Times New Roman"/>
                <a:sym panose="00000000000000000000" typeface="Georgia"/>
              </a:rPr>
              <a:t>Réseau étendu de professionnels dans différents secteurs, public et privé.</a:t>
            </a:r>
          </a:p>
        </p:txBody>
      </p:sp>
      <p:sp>
        <p:nvSpPr>
          <p:cNvPr id="100" name="Rectangle 99"/>
          <p:cNvSpPr/>
          <p:nvPr/>
        </p:nvSpPr>
        <p:spPr>
          <a:xfrm>
            <a:off x="-99335" y="5176684"/>
            <a:ext cx="274434" cy="307777"/>
          </a:xfrm>
          <a:prstGeom prst="rect">
            <a:avLst/>
          </a:prstGeom>
        </p:spPr>
        <p:txBody>
          <a:bodyPr wrap="none">
            <a:spAutoFit/>
          </a:bodyPr>
          <a:lstStyle/>
          <a:p>
            <a:r>
              <a:rPr dirty="0" kern="0" lang="fr-FR" sz="1400">
                <a:solidFill>
                  <a:srgbClr val="1F497D"/>
                </a:solidFill>
                <a:latin charset="0" panose="02020603050405020304" pitchFamily="18" typeface="Times New Roman"/>
                <a:cs charset="0" panose="02020603050405020304" pitchFamily="18" typeface="Times New Roman"/>
                <a:sym panose="00000000000000000000" typeface="Arial"/>
              </a:rPr>
              <a:t>«</a:t>
            </a:r>
            <a:endParaRPr dirty="0" kern="0" lang="fr-FR" sz="1400">
              <a:solidFill>
                <a:srgbClr val="000000"/>
              </a:solidFill>
              <a:latin charset="0" panose="02020603050405020304" pitchFamily="18" typeface="Times New Roman"/>
              <a:cs charset="0" panose="02020603050405020304" pitchFamily="18" typeface="Times New Roman"/>
              <a:sym panose="00000000000000000000" typeface="Arial"/>
            </a:endParaRPr>
          </a:p>
        </p:txBody>
      </p:sp>
      <p:sp>
        <p:nvSpPr>
          <p:cNvPr id="24" name="object 46"/>
          <p:cNvSpPr txBox="1"/>
          <p:nvPr/>
        </p:nvSpPr>
        <p:spPr>
          <a:xfrm>
            <a:off x="3410083" y="2705458"/>
            <a:ext cx="3436834" cy="1234440"/>
          </a:xfrm>
          <a:prstGeom prst="rect">
            <a:avLst/>
          </a:prstGeom>
        </p:spPr>
        <p:txBody>
          <a:bodyPr bIns="0" lIns="0" rIns="0" rtlCol="0" tIns="13335" vert="horz" wrap="square">
            <a:spAutoFit/>
          </a:bodyPr>
          <a:lstStyle/>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Expertises Immobilières: Evaluations OPCI, Amiables,</a:t>
            </a:r>
          </a:p>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Judiciaires et Bancaires;</a:t>
            </a:r>
          </a:p>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Etudes Topographiques et Cadastrales;</a:t>
            </a:r>
          </a:p>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Conseil et formations en Immobilier;</a:t>
            </a:r>
          </a:p>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Arbitrage et médiation pour la résolution des litiges fonciers et  immobiliers;</a:t>
            </a:r>
          </a:p>
          <a:p>
            <a:pPr algn="just" indent="-228600" marL="241300">
              <a:lnSpc>
                <a:spcPts val="1255"/>
              </a:lnSpc>
              <a:spcBef>
                <a:spcPts val="105"/>
              </a:spcBef>
              <a:buClr>
                <a:srgbClr val="1F487C"/>
              </a:buClr>
              <a:buAutoNum type="arabicPeriod"/>
              <a:tabLst>
                <a:tab algn="l" pos="240665"/>
                <a:tab algn="l" pos="241300"/>
              </a:tabLst>
            </a:pPr>
            <a:r>
              <a:rPr b="1" dirty="0" lang="fr-FR" spc="-5" sz="1000">
                <a:solidFill>
                  <a:srgbClr val="1F487C"/>
                </a:solidFill>
                <a:latin charset="0" panose="02020603050405020304" pitchFamily="18" typeface="Times New Roman"/>
                <a:cs charset="0" panose="02020603050405020304" pitchFamily="18" typeface="Times New Roman"/>
              </a:rPr>
              <a:t>Digitalisation de l’Immobilier.</a:t>
            </a:r>
          </a:p>
        </p:txBody>
      </p:sp>
      <p:sp>
        <p:nvSpPr>
          <p:cNvPr id="25" name="object 45"/>
          <p:cNvSpPr txBox="1"/>
          <p:nvPr/>
        </p:nvSpPr>
        <p:spPr>
          <a:xfrm>
            <a:off x="3435562" y="2286386"/>
            <a:ext cx="3305805" cy="182742"/>
          </a:xfrm>
          <a:prstGeom prst="rect">
            <a:avLst/>
          </a:prstGeom>
        </p:spPr>
        <p:txBody>
          <a:bodyPr bIns="0" lIns="0" rIns="0" rtlCol="0" tIns="13335" vert="horz" wrap="square">
            <a:spAutoFit/>
          </a:bodyPr>
          <a:lstStyle/>
          <a:p>
            <a:pPr marL="12700">
              <a:lnSpc>
                <a:spcPct val="100000"/>
              </a:lnSpc>
              <a:spcBef>
                <a:spcPts val="105"/>
              </a:spcBef>
            </a:pPr>
            <a:r>
              <a:rPr b="1" dirty="0" spc="-5" sz="1100">
                <a:latin charset="0" panose="02020603050405020304" pitchFamily="18" typeface="Times New Roman"/>
                <a:cs charset="0" panose="02020603050405020304" pitchFamily="18" typeface="Times New Roman"/>
              </a:rPr>
              <a:t>Terra </a:t>
            </a:r>
            <a:r>
              <a:rPr b="1" dirty="0" sz="1100">
                <a:latin charset="0" panose="02020603050405020304" pitchFamily="18" typeface="Times New Roman"/>
                <a:cs charset="0" panose="02020603050405020304" pitchFamily="18" typeface="Times New Roman"/>
              </a:rPr>
              <a:t>Modus </a:t>
            </a:r>
            <a:r>
              <a:rPr b="1" dirty="0" spc="-5" sz="1100">
                <a:latin charset="0" panose="02020603050405020304" pitchFamily="18" typeface="Times New Roman"/>
                <a:cs charset="0" panose="02020603050405020304" pitchFamily="18" typeface="Times New Roman"/>
              </a:rPr>
              <a:t>intervient </a:t>
            </a:r>
            <a:r>
              <a:rPr b="1" dirty="0" spc="5" sz="1100">
                <a:latin charset="0" panose="02020603050405020304" pitchFamily="18" typeface="Times New Roman"/>
                <a:cs charset="0" panose="02020603050405020304" pitchFamily="18" typeface="Times New Roman"/>
              </a:rPr>
              <a:t>dans </a:t>
            </a:r>
            <a:r>
              <a:rPr b="1" dirty="0" spc="-5" sz="1100">
                <a:latin charset="0" panose="02020603050405020304" pitchFamily="18" typeface="Times New Roman"/>
                <a:cs charset="0" panose="02020603050405020304" pitchFamily="18" typeface="Times New Roman"/>
              </a:rPr>
              <a:t>les </a:t>
            </a:r>
            <a:r>
              <a:rPr b="1" dirty="0" sz="1100">
                <a:latin charset="0" panose="02020603050405020304" pitchFamily="18" typeface="Times New Roman"/>
                <a:cs charset="0" panose="02020603050405020304" pitchFamily="18" typeface="Times New Roman"/>
              </a:rPr>
              <a:t>domaines suivants</a:t>
            </a:r>
            <a:r>
              <a:rPr b="1" dirty="0" spc="-110" sz="1100">
                <a:latin charset="0" panose="02020603050405020304" pitchFamily="18" typeface="Times New Roman"/>
                <a:cs charset="0" panose="02020603050405020304" pitchFamily="18" typeface="Times New Roman"/>
              </a:rPr>
              <a:t> </a:t>
            </a:r>
            <a:r>
              <a:rPr b="1" dirty="0" sz="1100">
                <a:latin charset="0" panose="02020603050405020304" pitchFamily="18" typeface="Times New Roman"/>
                <a:cs charset="0" panose="02020603050405020304" pitchFamily="18" typeface="Times New Roman"/>
              </a:rPr>
              <a:t>:</a:t>
            </a:r>
            <a:endParaRPr dirty="0" sz="1100">
              <a:latin charset="0" panose="02020603050405020304" pitchFamily="18" typeface="Times New Roman"/>
              <a:cs charset="0" panose="02020603050405020304" pitchFamily="18" typeface="Times New Roman"/>
            </a:endParaRPr>
          </a:p>
        </p:txBody>
      </p:sp>
      <p:sp>
        <p:nvSpPr>
          <p:cNvPr id="34" name="object 61"/>
          <p:cNvSpPr/>
          <p:nvPr/>
        </p:nvSpPr>
        <p:spPr>
          <a:xfrm>
            <a:off x="2498833" y="8284527"/>
            <a:ext cx="1171041" cy="626902"/>
          </a:xfrm>
          <a:prstGeom prst="rect">
            <a:avLst/>
          </a:prstGeom>
          <a:blipFill>
            <a:blip cstate="print" r:embed="rId3"/>
            <a:stretch>
              <a:fillRect/>
            </a:stretch>
          </a:blipFill>
          <a:ln>
            <a:noFill/>
          </a:ln>
        </p:spPr>
        <p:txBody>
          <a:bodyPr bIns="0" lIns="0" rIns="0" rtlCol="0" tIns="0" wrap="square"/>
          <a:lstStyle/>
          <a:p>
            <a:endParaRPr/>
          </a:p>
        </p:txBody>
      </p:sp>
      <p:sp>
        <p:nvSpPr>
          <p:cNvPr id="35" name="object 62"/>
          <p:cNvSpPr/>
          <p:nvPr/>
        </p:nvSpPr>
        <p:spPr>
          <a:xfrm>
            <a:off x="1988840" y="7115986"/>
            <a:ext cx="936104" cy="631079"/>
          </a:xfrm>
          <a:prstGeom prst="rect">
            <a:avLst/>
          </a:prstGeom>
          <a:blipFill>
            <a:blip cstate="print" r:embed="rId4"/>
            <a:stretch>
              <a:fillRect/>
            </a:stretch>
          </a:blipFill>
          <a:ln>
            <a:noFill/>
          </a:ln>
        </p:spPr>
        <p:txBody>
          <a:bodyPr bIns="0" lIns="0" rIns="0" rtlCol="0" tIns="0" wrap="square"/>
          <a:lstStyle/>
          <a:p>
            <a:endParaRPr/>
          </a:p>
        </p:txBody>
      </p:sp>
      <p:sp>
        <p:nvSpPr>
          <p:cNvPr id="46" name="object 63"/>
          <p:cNvSpPr/>
          <p:nvPr/>
        </p:nvSpPr>
        <p:spPr>
          <a:xfrm>
            <a:off x="3889492" y="8278499"/>
            <a:ext cx="691635" cy="632930"/>
          </a:xfrm>
          <a:prstGeom prst="rect">
            <a:avLst/>
          </a:prstGeom>
          <a:blipFill>
            <a:blip cstate="print" r:embed="rId5"/>
            <a:stretch>
              <a:fillRect/>
            </a:stretch>
          </a:blipFill>
          <a:ln>
            <a:noFill/>
          </a:ln>
        </p:spPr>
        <p:txBody>
          <a:bodyPr bIns="0" lIns="0" rIns="0" rtlCol="0" tIns="0" wrap="square"/>
          <a:lstStyle/>
          <a:p>
            <a:endParaRPr/>
          </a:p>
        </p:txBody>
      </p:sp>
      <p:sp>
        <p:nvSpPr>
          <p:cNvPr id="47" name="object 64"/>
          <p:cNvSpPr/>
          <p:nvPr/>
        </p:nvSpPr>
        <p:spPr>
          <a:xfrm>
            <a:off x="1314500" y="8265028"/>
            <a:ext cx="936104" cy="626902"/>
          </a:xfrm>
          <a:prstGeom prst="rect">
            <a:avLst/>
          </a:prstGeom>
          <a:blipFill>
            <a:blip cstate="print" r:embed="rId6"/>
            <a:stretch>
              <a:fillRect/>
            </a:stretch>
          </a:blipFill>
          <a:ln>
            <a:noFill/>
          </a:ln>
        </p:spPr>
        <p:txBody>
          <a:bodyPr bIns="0" lIns="0" rIns="0" rtlCol="0" tIns="0" wrap="square"/>
          <a:lstStyle/>
          <a:p>
            <a:endParaRPr/>
          </a:p>
        </p:txBody>
      </p:sp>
      <p:sp>
        <p:nvSpPr>
          <p:cNvPr id="48" name="object 65"/>
          <p:cNvSpPr/>
          <p:nvPr/>
        </p:nvSpPr>
        <p:spPr>
          <a:xfrm>
            <a:off x="3020585" y="7113240"/>
            <a:ext cx="840464" cy="633826"/>
          </a:xfrm>
          <a:prstGeom prst="rect">
            <a:avLst/>
          </a:prstGeom>
          <a:blipFill>
            <a:blip cstate="print" r:embed="rId7"/>
            <a:stretch>
              <a:fillRect/>
            </a:stretch>
          </a:blipFill>
          <a:ln>
            <a:noFill/>
          </a:ln>
        </p:spPr>
        <p:txBody>
          <a:bodyPr bIns="0" lIns="0" rIns="0" rtlCol="0" tIns="0" wrap="square"/>
          <a:lstStyle/>
          <a:p>
            <a:endParaRPr/>
          </a:p>
        </p:txBody>
      </p:sp>
      <p:sp>
        <p:nvSpPr>
          <p:cNvPr id="49" name="ZoneTexte 48"/>
          <p:cNvSpPr txBox="1"/>
          <p:nvPr/>
        </p:nvSpPr>
        <p:spPr>
          <a:xfrm>
            <a:off x="3875759" y="8952288"/>
            <a:ext cx="913597" cy="540229"/>
          </a:xfrm>
          <a:prstGeom prst="rect">
            <a:avLst/>
          </a:prstGeom>
          <a:noFill/>
          <a:ln>
            <a:noFill/>
          </a:ln>
        </p:spPr>
        <p:txBody>
          <a:bodyPr rtlCol="0" wrap="square">
            <a:spAutoFit/>
          </a:bodyPr>
          <a:lstStyle/>
          <a:p>
            <a:r>
              <a:rPr b="1" dirty="0" lang="fr-FR" sz="700"/>
              <a:t>Ordre National des Ingénieurs Géomètres-Topographes</a:t>
            </a:r>
          </a:p>
        </p:txBody>
      </p:sp>
      <p:sp>
        <p:nvSpPr>
          <p:cNvPr id="50" name="ZoneTexte 49"/>
          <p:cNvSpPr txBox="1"/>
          <p:nvPr/>
        </p:nvSpPr>
        <p:spPr>
          <a:xfrm>
            <a:off x="1166633" y="8897683"/>
            <a:ext cx="1302374" cy="523220"/>
          </a:xfrm>
          <a:prstGeom prst="rect">
            <a:avLst/>
          </a:prstGeom>
          <a:noFill/>
          <a:ln>
            <a:noFill/>
          </a:ln>
        </p:spPr>
        <p:txBody>
          <a:bodyPr rtlCol="0" wrap="square">
            <a:spAutoFit/>
          </a:bodyPr>
          <a:lstStyle/>
          <a:p>
            <a:r>
              <a:rPr b="1" dirty="0" lang="fr-FR" sz="700"/>
              <a:t>Institut d'Etudes Economiques et Juridiques Appliquées à l'Immobilier, la Construction et l'Habitat</a:t>
            </a:r>
          </a:p>
        </p:txBody>
      </p:sp>
      <p:sp>
        <p:nvSpPr>
          <p:cNvPr id="51" name="ZoneTexte 50"/>
          <p:cNvSpPr txBox="1"/>
          <p:nvPr/>
        </p:nvSpPr>
        <p:spPr>
          <a:xfrm>
            <a:off x="2492896" y="8952288"/>
            <a:ext cx="1176978" cy="307777"/>
          </a:xfrm>
          <a:prstGeom prst="rect">
            <a:avLst/>
          </a:prstGeom>
          <a:noFill/>
          <a:ln>
            <a:noFill/>
          </a:ln>
        </p:spPr>
        <p:txBody>
          <a:bodyPr rtlCol="0" wrap="square">
            <a:spAutoFit/>
          </a:bodyPr>
          <a:lstStyle/>
          <a:p>
            <a:r>
              <a:rPr b="1" dirty="0" lang="fr-FR" sz="700"/>
              <a:t>Association Marocaine de l’Expertise Immobilière</a:t>
            </a:r>
          </a:p>
        </p:txBody>
      </p:sp>
      <p:pic>
        <p:nvPicPr>
          <p:cNvPr descr="Résultat de recherche d'images pour &quot;CGEM&quot;&quot;" id="52" name="Picture 2"/>
          <p:cNvPicPr>
            <a:picLocks noChangeArrowheads="1" noChangeAspect="1"/>
          </p:cNvPicPr>
          <p:nvPr/>
        </p:nvPicPr>
        <p:blipFill rotWithShape="1">
          <a:blip cstate="print" r:embed="rId8">
            <a:extLst>
              <a:ext uri="{28A0092B-C50C-407E-A947-70E740481C1C}">
                <a14:useLocalDpi xmlns:a14="http://schemas.microsoft.com/office/drawing/2010/main" val="0"/>
              </a:ext>
            </a:extLst>
          </a:blip>
          <a:srcRect l="13899" r="20497"/>
          <a:stretch/>
        </p:blipFill>
        <p:spPr bwMode="auto">
          <a:xfrm>
            <a:off x="4677923" y="8278499"/>
            <a:ext cx="826890" cy="6329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3" name="ZoneTexte 52"/>
          <p:cNvSpPr txBox="1"/>
          <p:nvPr/>
        </p:nvSpPr>
        <p:spPr>
          <a:xfrm>
            <a:off x="3089709" y="7769517"/>
            <a:ext cx="846278" cy="313646"/>
          </a:xfrm>
          <a:prstGeom prst="rect">
            <a:avLst/>
          </a:prstGeom>
          <a:noFill/>
          <a:ln>
            <a:noFill/>
          </a:ln>
        </p:spPr>
        <p:txBody>
          <a:bodyPr rtlCol="0" wrap="square">
            <a:spAutoFit/>
          </a:bodyPr>
          <a:lstStyle/>
          <a:p>
            <a:r>
              <a:rPr b="1" dirty="0" lang="fr-FR" sz="700"/>
              <a:t>RICS London, Registred </a:t>
            </a:r>
            <a:r>
              <a:rPr b="1" dirty="0" err="1" lang="fr-FR" sz="700"/>
              <a:t>Valuer</a:t>
            </a:r>
            <a:endParaRPr b="1" dirty="0" lang="fr-FR" sz="700"/>
          </a:p>
        </p:txBody>
      </p:sp>
      <p:sp>
        <p:nvSpPr>
          <p:cNvPr id="54" name="ZoneTexte 53"/>
          <p:cNvSpPr txBox="1"/>
          <p:nvPr/>
        </p:nvSpPr>
        <p:spPr>
          <a:xfrm>
            <a:off x="4739189" y="8952288"/>
            <a:ext cx="1062426" cy="415498"/>
          </a:xfrm>
          <a:prstGeom prst="rect">
            <a:avLst/>
          </a:prstGeom>
          <a:noFill/>
          <a:ln>
            <a:noFill/>
          </a:ln>
        </p:spPr>
        <p:txBody>
          <a:bodyPr rtlCol="0" wrap="square">
            <a:spAutoFit/>
          </a:bodyPr>
          <a:lstStyle/>
          <a:p>
            <a:r>
              <a:rPr b="1" dirty="0" lang="fr-FR" sz="700"/>
              <a:t>Confédération Générale des Entreprises du Maroc</a:t>
            </a:r>
          </a:p>
        </p:txBody>
      </p:sp>
      <p:pic>
        <p:nvPicPr>
          <p:cNvPr id="55" name="Image 54"/>
          <p:cNvPicPr>
            <a:picLocks noChangeAspect="1"/>
          </p:cNvPicPr>
          <p:nvPr/>
        </p:nvPicPr>
        <p:blipFill>
          <a:blip cstate="print" r:embed="rId9">
            <a:extLst>
              <a:ext uri="{28A0092B-C50C-407E-A947-70E740481C1C}">
                <a14:useLocalDpi xmlns:a14="http://schemas.microsoft.com/office/drawing/2010/main" val="0"/>
              </a:ext>
            </a:extLst>
          </a:blip>
          <a:stretch>
            <a:fillRect/>
          </a:stretch>
        </p:blipFill>
        <p:spPr>
          <a:xfrm>
            <a:off x="3986405" y="7118385"/>
            <a:ext cx="769401" cy="628680"/>
          </a:xfrm>
          <a:prstGeom prst="rect">
            <a:avLst/>
          </a:prstGeom>
          <a:ln>
            <a:noFill/>
          </a:ln>
        </p:spPr>
      </p:pic>
      <p:sp>
        <p:nvSpPr>
          <p:cNvPr id="56" name="ZoneTexte 55"/>
          <p:cNvSpPr txBox="1"/>
          <p:nvPr/>
        </p:nvSpPr>
        <p:spPr>
          <a:xfrm>
            <a:off x="3986405" y="7773789"/>
            <a:ext cx="1050404" cy="415498"/>
          </a:xfrm>
          <a:prstGeom prst="rect">
            <a:avLst/>
          </a:prstGeom>
          <a:noFill/>
          <a:ln>
            <a:noFill/>
          </a:ln>
        </p:spPr>
        <p:txBody>
          <a:bodyPr rtlCol="0" wrap="square">
            <a:spAutoFit/>
          </a:bodyPr>
          <a:lstStyle/>
          <a:p>
            <a:r>
              <a:rPr b="1" dirty="0" lang="fr-FR" sz="700"/>
              <a:t>Evaluateur OPCI</a:t>
            </a:r>
          </a:p>
          <a:p>
            <a:r>
              <a:rPr b="1" dirty="0" lang="fr-FR" sz="700"/>
              <a:t>Agrée par le Ministère des Finances</a:t>
            </a:r>
          </a:p>
        </p:txBody>
      </p:sp>
      <p:sp>
        <p:nvSpPr>
          <p:cNvPr id="57" name="ZoneTexte 56"/>
          <p:cNvSpPr txBox="1"/>
          <p:nvPr/>
        </p:nvSpPr>
        <p:spPr>
          <a:xfrm>
            <a:off x="1988840" y="7780875"/>
            <a:ext cx="936104" cy="415498"/>
          </a:xfrm>
          <a:prstGeom prst="rect">
            <a:avLst/>
          </a:prstGeom>
          <a:noFill/>
          <a:ln>
            <a:noFill/>
          </a:ln>
        </p:spPr>
        <p:txBody>
          <a:bodyPr rtlCol="0" wrap="square">
            <a:spAutoFit/>
          </a:bodyPr>
          <a:lstStyle/>
          <a:p>
            <a:r>
              <a:rPr b="1" dirty="0" lang="fr-FR" sz="700"/>
              <a:t>Expert Judiciaire près des Tribunaux de Rabat</a:t>
            </a:r>
          </a:p>
        </p:txBody>
      </p:sp>
      <p:sp>
        <p:nvSpPr>
          <p:cNvPr id="36" name="object 53"/>
          <p:cNvSpPr txBox="1"/>
          <p:nvPr/>
        </p:nvSpPr>
        <p:spPr>
          <a:xfrm>
            <a:off x="1805339" y="6393029"/>
            <a:ext cx="129539" cy="228909"/>
          </a:xfrm>
          <a:prstGeom prst="rect">
            <a:avLst/>
          </a:prstGeom>
        </p:spPr>
        <p:txBody>
          <a:bodyPr bIns="0" lIns="0" rIns="0" rtlCol="0" tIns="13335" vert="horz" wrap="square">
            <a:spAutoFit/>
          </a:bodyPr>
          <a:lstStyle/>
          <a:p>
            <a:pPr marL="12700">
              <a:lnSpc>
                <a:spcPct val="100000"/>
              </a:lnSpc>
              <a:spcBef>
                <a:spcPts val="105"/>
              </a:spcBef>
            </a:pPr>
            <a:r>
              <a:rPr dirty="0" sz="1400">
                <a:solidFill>
                  <a:srgbClr val="1F477B"/>
                </a:solidFill>
                <a:latin charset="0" panose="02020603050405020304" pitchFamily="18" typeface="Times New Roman"/>
                <a:cs charset="0" panose="02020603050405020304" pitchFamily="18" typeface="Times New Roman"/>
              </a:rPr>
              <a:t>»</a:t>
            </a:r>
            <a:endParaRPr dirty="0" sz="1400">
              <a:latin charset="0" panose="02020603050405020304" pitchFamily="18" typeface="Times New Roman"/>
              <a:cs charset="0" panose="02020603050405020304" pitchFamily="18" typeface="Times New Roman"/>
            </a:endParaRPr>
          </a:p>
        </p:txBody>
      </p:sp>
      <p:sp>
        <p:nvSpPr>
          <p:cNvPr id="37" name="object 54"/>
          <p:cNvSpPr txBox="1"/>
          <p:nvPr/>
        </p:nvSpPr>
        <p:spPr>
          <a:xfrm>
            <a:off x="1937977" y="6443364"/>
            <a:ext cx="1693797" cy="151965"/>
          </a:xfrm>
          <a:prstGeom prst="rect">
            <a:avLst/>
          </a:prstGeom>
        </p:spPr>
        <p:txBody>
          <a:bodyPr bIns="0" lIns="0" rIns="0" rtlCol="0" tIns="13335" vert="horz" wrap="square">
            <a:spAutoFit/>
          </a:bodyPr>
          <a:lstStyle/>
          <a:p>
            <a:pPr marL="12700">
              <a:lnSpc>
                <a:spcPct val="100000"/>
              </a:lnSpc>
              <a:spcBef>
                <a:spcPts val="105"/>
              </a:spcBef>
            </a:pPr>
            <a:r>
              <a:rPr b="1" dirty="0" sz="900">
                <a:solidFill>
                  <a:srgbClr val="1F477B"/>
                </a:solidFill>
                <a:latin charset="0" panose="02020603050405020304" pitchFamily="18" typeface="Times New Roman"/>
                <a:cs charset="0" panose="02020603050405020304" pitchFamily="18" typeface="Times New Roman"/>
              </a:rPr>
              <a:t>- RICS </a:t>
            </a:r>
            <a:r>
              <a:rPr b="1" dirty="0" spc="-5" sz="900">
                <a:solidFill>
                  <a:srgbClr val="1F477B"/>
                </a:solidFill>
                <a:latin charset="0" panose="02020603050405020304" pitchFamily="18" typeface="Times New Roman"/>
                <a:cs charset="0" panose="02020603050405020304" pitchFamily="18" typeface="Times New Roman"/>
              </a:rPr>
              <a:t>Professional</a:t>
            </a:r>
            <a:r>
              <a:rPr b="1" dirty="0" spc="-75" sz="900">
                <a:solidFill>
                  <a:srgbClr val="1F477B"/>
                </a:solidFill>
                <a:latin charset="0" panose="02020603050405020304" pitchFamily="18" typeface="Times New Roman"/>
                <a:cs charset="0" panose="02020603050405020304" pitchFamily="18" typeface="Times New Roman"/>
              </a:rPr>
              <a:t> </a:t>
            </a:r>
            <a:r>
              <a:rPr b="1" dirty="0" spc="15" sz="900">
                <a:solidFill>
                  <a:srgbClr val="1F477B"/>
                </a:solidFill>
                <a:latin charset="0" panose="02020603050405020304" pitchFamily="18" typeface="Times New Roman"/>
                <a:cs charset="0" panose="02020603050405020304" pitchFamily="18" typeface="Times New Roman"/>
              </a:rPr>
              <a:t>Ethics-</a:t>
            </a:r>
            <a:endParaRPr dirty="0" sz="900">
              <a:latin charset="0" panose="02020603050405020304" pitchFamily="18" typeface="Times New Roman"/>
              <a:cs charset="0" panose="02020603050405020304" pitchFamily="18" typeface="Times New Roman"/>
            </a:endParaRPr>
          </a:p>
        </p:txBody>
      </p:sp>
      <p:sp>
        <p:nvSpPr>
          <p:cNvPr id="3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2620897611"/>
      </p:ext>
    </p:extLst>
  </p:cSld>
  <p:clrMapOvr>
    <a:masterClrMapping/>
  </p:clrMapOvr>
  <p:transition spd="slow">
    <p:cut/>
  </p:transition>
  <p:timing>
    <p:tnLst>
      <p:par>
        <p:cTn dur="indefinite" id="1" nodeType="tmRoot" restart="never"/>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Shape 116"/>
        <p:cNvGrpSpPr/>
        <p:nvPr/>
      </p:nvGrpSpPr>
      <p:grpSpPr>
        <a:xfrm>
          <a:off x="0" y="0"/>
          <a:ext cx="0" cy="0"/>
          <a:chOff x="0" y="0"/>
          <a:chExt cx="0" cy="0"/>
        </a:xfrm>
      </p:grpSpPr>
      <p:sp>
        <p:nvSpPr>
          <p:cNvPr id="8" name="Espace réservé du numéro de diapositive 4"/>
          <p:cNvSpPr txBox="1">
            <a:spLocks/>
          </p:cNvSpPr>
          <p:nvPr/>
        </p:nvSpPr>
        <p:spPr>
          <a:xfrm>
            <a:off x="6163066" y="9417496"/>
            <a:ext cx="722318" cy="527403"/>
          </a:xfrm>
          <a:prstGeom prst="rect">
            <a:avLst/>
          </a:prstGeom>
        </p:spPr>
        <p:txBody>
          <a:bodyPr anchor="ctr" bIns="66040" lIns="132080" rIns="132080" rtlCol="0" tIns="66040" vert="horz"/>
          <a:lstStyle>
            <a:defPPr>
              <a:defRPr lang="fr-FR"/>
            </a:defPPr>
            <a:lvl1pPr algn="r">
              <a:defRPr sz="1200">
                <a:solidFill>
                  <a:schemeClr val="tx1">
                    <a:tint val="75000"/>
                  </a:schemeClr>
                </a:solidFill>
              </a:defRPr>
            </a:lvl1pPr>
          </a:lstStyle>
          <a:p>
            <a:fld id="{CF4668DC-857F-487D-BFFA-8C0CA5037977}" type="slidenum">
              <a:rPr lang="fr-BE" smtClean="0" sz="1000">
                <a:latin charset="0" panose="02020603050405020304" pitchFamily="18" typeface="Times New Roman"/>
                <a:cs charset="0" panose="02020603050405020304" pitchFamily="18" typeface="Times New Roman"/>
              </a:rPr>
              <a:pPr/>
              <a:t>24</a:t>
            </a:fld>
            <a:r>
              <a:rPr dirty="0" lang="fr-BE" smtClean="0" sz="1000">
                <a:latin charset="0" panose="02020603050405020304" pitchFamily="18" typeface="Times New Roman"/>
                <a:cs charset="0" panose="02020603050405020304" pitchFamily="18" typeface="Times New Roman"/>
              </a:rPr>
              <a:t>/26</a:t>
            </a:r>
            <a:endParaRPr dirty="0" lang="fr-BE" sz="1000">
              <a:latin charset="0" panose="02020603050405020304" pitchFamily="18" typeface="Times New Roman"/>
              <a:cs charset="0" panose="02020603050405020304" pitchFamily="18" typeface="Times New Roman"/>
            </a:endParaRPr>
          </a:p>
        </p:txBody>
      </p:sp>
      <p:sp>
        <p:nvSpPr>
          <p:cNvPr id="9" name="Rectangle 8"/>
          <p:cNvSpPr/>
          <p:nvPr/>
        </p:nvSpPr>
        <p:spPr>
          <a:xfrm>
            <a:off x="0" y="736466"/>
            <a:ext cx="6858000" cy="400110"/>
          </a:xfrm>
          <a:prstGeom prst="rect">
            <a:avLst/>
          </a:prstGeom>
          <a:solidFill>
            <a:schemeClr val="tx2"/>
          </a:solidFill>
        </p:spPr>
        <p:txBody>
          <a:bodyPr wrap="square">
            <a:spAutoFit/>
          </a:bodyPr>
          <a:lstStyle/>
          <a:p>
            <a:pPr algn="ctr" indent="330190">
              <a:buClr>
                <a:schemeClr val="dk2"/>
              </a:buClr>
              <a:buSzPct val="100000"/>
            </a:pPr>
            <a:r>
              <a:rPr b="1" dirty="0" lang="fr-FR" sz="2000">
                <a:solidFill>
                  <a:schemeClr val="bg1"/>
                </a:solidFill>
                <a:latin charset="0" panose="02020603050405020304" pitchFamily="18" typeface="Times New Roman"/>
                <a:ea panose="00000000000000000000" typeface="Georgia"/>
                <a:cs charset="0" panose="02020603050405020304" pitchFamily="18" typeface="Times New Roman"/>
                <a:sym panose="00000000000000000000" typeface="Georgia"/>
              </a:rPr>
              <a:t>Nos produits</a:t>
            </a:r>
          </a:p>
        </p:txBody>
      </p:sp>
      <p:sp>
        <p:nvSpPr>
          <p:cNvPr id="12" name="Rectangle 11"/>
          <p:cNvSpPr/>
          <p:nvPr/>
        </p:nvSpPr>
        <p:spPr>
          <a:xfrm>
            <a:off x="518" y="1863535"/>
            <a:ext cx="3446698" cy="600164"/>
          </a:xfrm>
          <a:prstGeom prst="rect">
            <a:avLst/>
          </a:prstGeom>
        </p:spPr>
        <p:txBody>
          <a:bodyPr wrap="square">
            <a:spAutoFit/>
          </a:bodyPr>
          <a:lstStyle/>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Evaluations OPCI;</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Expertises Bancaires;</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Expertises Amiables et Judiciaires.</a:t>
            </a:r>
          </a:p>
        </p:txBody>
      </p:sp>
      <p:sp>
        <p:nvSpPr>
          <p:cNvPr id="13" name="Rectangle 12"/>
          <p:cNvSpPr/>
          <p:nvPr/>
        </p:nvSpPr>
        <p:spPr>
          <a:xfrm>
            <a:off x="3410083" y="1821830"/>
            <a:ext cx="3429000" cy="1954381"/>
          </a:xfrm>
          <a:prstGeom prst="rect">
            <a:avLst/>
          </a:prstGeom>
        </p:spPr>
        <p:txBody>
          <a:bodyPr wrap="square">
            <a:spAutoFit/>
          </a:bodyPr>
          <a:lstStyle/>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Plan côté</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Mesurage</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Plan de l'existant</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Plan et enquête parcellaires</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MEC</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Copropriété</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Lotissement</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Morcellement</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Fusion</a:t>
            </a:r>
          </a:p>
          <a:p>
            <a:pPr algn="just" indent="-177800" marL="355600">
              <a:buClr>
                <a:schemeClr val="dk2"/>
              </a:buClr>
              <a:buSzPct val="100000"/>
              <a:buFont charset="0" panose="02020603050405020304" pitchFamily="18" typeface="Times New Roman"/>
              <a:buChar char="⁃"/>
            </a:pPr>
            <a:r>
              <a:rPr dirty="0" lang="fr-FR" sz="1100">
                <a:latin charset="0" panose="02020603050405020304" pitchFamily="18" typeface="Times New Roman"/>
                <a:cs charset="0" panose="02020603050405020304" pitchFamily="18" typeface="Times New Roman"/>
                <a:sym panose="00000000000000000000" typeface="Georgia"/>
              </a:rPr>
              <a:t>Métré et contrôle des quantités (linéaires, surfaciques et de volumes).</a:t>
            </a:r>
          </a:p>
        </p:txBody>
      </p:sp>
      <p:sp>
        <p:nvSpPr>
          <p:cNvPr id="16" name="Rectangle 15"/>
          <p:cNvSpPr/>
          <p:nvPr/>
        </p:nvSpPr>
        <p:spPr>
          <a:xfrm>
            <a:off x="3348642" y="4370276"/>
            <a:ext cx="3427274" cy="769441"/>
          </a:xfrm>
          <a:prstGeom prst="rect">
            <a:avLst/>
          </a:prstGeom>
        </p:spPr>
        <p:txBody>
          <a:bodyPr wrap="square">
            <a:spAutoFit/>
          </a:bodyPr>
          <a:lstStyle/>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Système d’information géographique</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Carte interactive</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Web </a:t>
            </a:r>
            <a:r>
              <a:rPr dirty="0" err="1" lang="fr-FR" sz="1100">
                <a:latin charset="0" panose="02020603050405020304" pitchFamily="18" typeface="Times New Roman"/>
                <a:cs charset="0" panose="02020603050405020304" pitchFamily="18" typeface="Times New Roman"/>
                <a:sym panose="00000000000000000000" typeface="Georgia"/>
              </a:rPr>
              <a:t>mapping</a:t>
            </a:r>
            <a:endParaRPr dirty="0" lang="fr-FR" sz="1100">
              <a:latin charset="0" panose="02020603050405020304" pitchFamily="18" typeface="Times New Roman"/>
              <a:cs charset="0" panose="02020603050405020304" pitchFamily="18" typeface="Times New Roman"/>
              <a:sym panose="00000000000000000000" typeface="Georgia"/>
            </a:endParaRP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Application mobile</a:t>
            </a:r>
          </a:p>
        </p:txBody>
      </p:sp>
      <p:pic>
        <p:nvPicPr>
          <p:cNvPr id="25" name="Image 24"/>
          <p:cNvPicPr>
            <a:picLocks noChangeAspect="1"/>
          </p:cNvPicPr>
          <p:nvPr/>
        </p:nvPicPr>
        <p:blipFill>
          <a:blip r:embed="rId3"/>
          <a:stretch>
            <a:fillRect/>
          </a:stretch>
        </p:blipFill>
        <p:spPr>
          <a:xfrm>
            <a:off x="4658991" y="7366214"/>
            <a:ext cx="941709" cy="1039396"/>
          </a:xfrm>
          <a:prstGeom prst="rect">
            <a:avLst/>
          </a:prstGeom>
        </p:spPr>
      </p:pic>
      <p:sp>
        <p:nvSpPr>
          <p:cNvPr id="29" name="Rectangle 28"/>
          <p:cNvSpPr/>
          <p:nvPr/>
        </p:nvSpPr>
        <p:spPr>
          <a:xfrm>
            <a:off x="9365" y="4315551"/>
            <a:ext cx="3429003" cy="769441"/>
          </a:xfrm>
          <a:prstGeom prst="rect">
            <a:avLst/>
          </a:prstGeom>
        </p:spPr>
        <p:txBody>
          <a:bodyPr wrap="square">
            <a:spAutoFit/>
          </a:bodyPr>
          <a:lstStyle/>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Etudes de marchés</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Etudes spécifiques</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Formation</a:t>
            </a:r>
          </a:p>
          <a:p>
            <a:pPr algn="just" indent="-177800" marL="355600">
              <a:buClr>
                <a:schemeClr val="dk2"/>
              </a:buClr>
              <a:buSzPct val="100000"/>
              <a:buFont charset="0" panose="02020603050405020304" pitchFamily="18" typeface="Times New Roman"/>
              <a:buChar char="⁃"/>
              <a:defRPr/>
            </a:pPr>
            <a:r>
              <a:rPr dirty="0" lang="fr-FR" sz="1100">
                <a:latin charset="0" panose="02020603050405020304" pitchFamily="18" typeface="Times New Roman"/>
                <a:cs charset="0" panose="02020603050405020304" pitchFamily="18" typeface="Times New Roman"/>
                <a:sym panose="00000000000000000000" typeface="Georgia"/>
              </a:rPr>
              <a:t>Consulting</a:t>
            </a:r>
          </a:p>
        </p:txBody>
      </p:sp>
      <p:pic>
        <p:nvPicPr>
          <p:cNvPr id="30" name="Image 29"/>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2611513" y="46067"/>
            <a:ext cx="1490959" cy="538158"/>
          </a:xfrm>
          <a:prstGeom prst="rect">
            <a:avLst/>
          </a:prstGeom>
        </p:spPr>
      </p:pic>
      <p:sp>
        <p:nvSpPr>
          <p:cNvPr id="22" name="object 12"/>
          <p:cNvSpPr txBox="1"/>
          <p:nvPr/>
        </p:nvSpPr>
        <p:spPr>
          <a:xfrm>
            <a:off x="-27384" y="6093916"/>
            <a:ext cx="4065442" cy="807913"/>
          </a:xfrm>
          <a:prstGeom prst="rect">
            <a:avLst/>
          </a:prstGeom>
        </p:spPr>
        <p:txBody>
          <a:bodyPr bIns="0" lIns="0" rIns="0" rtlCol="0" tIns="12700" vert="horz" wrap="square">
            <a:spAutoFit/>
          </a:bodyPr>
          <a:lstStyle/>
          <a:p>
            <a:pPr algn="just" indent="-177800" marL="355600">
              <a:lnSpc>
                <a:spcPts val="1200"/>
              </a:lnSpc>
              <a:buClr>
                <a:schemeClr val="dk2"/>
              </a:buClr>
              <a:buSzPct val="100000"/>
              <a:buFont charset="0" panose="02020603050405020304" pitchFamily="18" typeface="Times New Roman"/>
              <a:buChar char="⁃"/>
              <a:tabLst>
                <a:tab algn="l" pos="280670"/>
                <a:tab algn="l" pos="281305"/>
              </a:tabLst>
              <a:defRPr/>
            </a:pPr>
            <a:r>
              <a:rPr dirty="0" err="1" sz="1100">
                <a:latin charset="0" panose="02020603050405020304" pitchFamily="18" typeface="Times New Roman"/>
                <a:cs charset="0" panose="02020603050405020304" pitchFamily="18" typeface="Times New Roman"/>
              </a:rPr>
              <a:t>Suivi</a:t>
            </a:r>
            <a:r>
              <a:rPr dirty="0" sz="1100">
                <a:latin charset="0" panose="02020603050405020304" pitchFamily="18" typeface="Times New Roman"/>
                <a:cs charset="0" panose="02020603050405020304" pitchFamily="18" typeface="Times New Roman"/>
              </a:rPr>
              <a:t> de chantiers</a:t>
            </a:r>
          </a:p>
          <a:p>
            <a:pPr algn="just" indent="-177800" marL="355600">
              <a:lnSpc>
                <a:spcPts val="1200"/>
              </a:lnSpc>
              <a:buClr>
                <a:schemeClr val="dk2"/>
              </a:buClr>
              <a:buSzPct val="100000"/>
              <a:buFont charset="0" panose="02020603050405020304" pitchFamily="18" typeface="Times New Roman"/>
              <a:buChar char="⁃"/>
              <a:tabLst>
                <a:tab algn="l" pos="280670"/>
                <a:tab algn="l" pos="281305"/>
              </a:tabLst>
              <a:defRPr/>
            </a:pPr>
            <a:r>
              <a:rPr dirty="0" sz="1100">
                <a:latin charset="0" panose="02020603050405020304" pitchFamily="18" typeface="Times New Roman"/>
                <a:cs charset="0" panose="02020603050405020304" pitchFamily="18" typeface="Times New Roman"/>
              </a:rPr>
              <a:t>Calcul de cubature</a:t>
            </a:r>
          </a:p>
          <a:p>
            <a:pPr algn="just" indent="-177800" marL="355600">
              <a:lnSpc>
                <a:spcPts val="1200"/>
              </a:lnSpc>
              <a:buClr>
                <a:schemeClr val="dk2"/>
              </a:buClr>
              <a:buSzPct val="100000"/>
              <a:buFont charset="0" panose="02020603050405020304" pitchFamily="18" typeface="Times New Roman"/>
              <a:buChar char="⁃"/>
              <a:tabLst>
                <a:tab algn="l" pos="280670"/>
                <a:tab algn="l" pos="281305"/>
              </a:tabLst>
              <a:defRPr/>
            </a:pPr>
            <a:r>
              <a:rPr dirty="0" sz="1100">
                <a:latin charset="0" panose="02020603050405020304" pitchFamily="18" typeface="Times New Roman"/>
                <a:cs charset="0" panose="02020603050405020304" pitchFamily="18" typeface="Times New Roman"/>
              </a:rPr>
              <a:t>MNT et MNS</a:t>
            </a:r>
          </a:p>
          <a:p>
            <a:pPr algn="just" indent="-177800" marL="355600">
              <a:lnSpc>
                <a:spcPts val="1250"/>
              </a:lnSpc>
              <a:buClr>
                <a:schemeClr val="dk2"/>
              </a:buClr>
              <a:buSzPct val="100000"/>
              <a:buFont charset="0" panose="02020603050405020304" pitchFamily="18" typeface="Times New Roman"/>
              <a:buChar char="⁃"/>
              <a:tabLst>
                <a:tab algn="l" pos="280670"/>
                <a:tab algn="l" pos="281305"/>
              </a:tabLst>
              <a:defRPr/>
            </a:pPr>
            <a:r>
              <a:rPr dirty="0" sz="1100">
                <a:latin charset="0" panose="02020603050405020304" pitchFamily="18" typeface="Times New Roman"/>
                <a:cs charset="0" panose="02020603050405020304" pitchFamily="18" typeface="Times New Roman"/>
              </a:rPr>
              <a:t>Plan côté et restitution (PVA)</a:t>
            </a:r>
          </a:p>
          <a:p>
            <a:pPr algn="just" indent="-177800" marL="355600">
              <a:lnSpc>
                <a:spcPts val="1310"/>
              </a:lnSpc>
              <a:buClr>
                <a:schemeClr val="dk2"/>
              </a:buClr>
              <a:buSzPct val="100000"/>
              <a:buFont charset="0" panose="02020603050405020304" pitchFamily="18" typeface="Times New Roman"/>
              <a:buChar char="⁃"/>
              <a:tabLst>
                <a:tab algn="l" pos="280670"/>
                <a:tab algn="l" pos="281305"/>
              </a:tabLst>
              <a:defRPr/>
            </a:pPr>
            <a:r>
              <a:rPr dirty="0" sz="1100">
                <a:latin charset="0" panose="02020603050405020304" pitchFamily="18" typeface="Times New Roman"/>
                <a:cs charset="0" panose="02020603050405020304" pitchFamily="18" typeface="Times New Roman"/>
              </a:rPr>
              <a:t>Orthophoto – Cartes de conseil – Calculs des indices</a:t>
            </a:r>
            <a:endParaRPr dirty="0" lang="fr-FR" sz="1100">
              <a:latin charset="0" panose="02020603050405020304" pitchFamily="18" typeface="Times New Roman"/>
              <a:cs charset="0" panose="02020603050405020304" pitchFamily="18" typeface="Times New Roman"/>
            </a:endParaRPr>
          </a:p>
        </p:txBody>
      </p:sp>
      <p:sp>
        <p:nvSpPr>
          <p:cNvPr id="31" name="object 14"/>
          <p:cNvSpPr/>
          <p:nvPr/>
        </p:nvSpPr>
        <p:spPr>
          <a:xfrm>
            <a:off x="5199246" y="6219924"/>
            <a:ext cx="1349085" cy="706939"/>
          </a:xfrm>
          <a:prstGeom prst="rect">
            <a:avLst/>
          </a:prstGeom>
          <a:blipFill>
            <a:blip cstate="print" r:embed="rId5"/>
            <a:stretch>
              <a:fillRect/>
            </a:stretch>
          </a:blipFill>
        </p:spPr>
        <p:txBody>
          <a:bodyPr bIns="0" lIns="0" rIns="0" rtlCol="0" tIns="0" wrap="square"/>
          <a:lstStyle/>
          <a:p>
            <a:endParaRPr/>
          </a:p>
        </p:txBody>
      </p:sp>
      <p:sp>
        <p:nvSpPr>
          <p:cNvPr id="33" name="ZoneTexte 32"/>
          <p:cNvSpPr txBox="1"/>
          <p:nvPr/>
        </p:nvSpPr>
        <p:spPr>
          <a:xfrm>
            <a:off x="-3380" y="1424609"/>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34" name="ZoneTexte 33"/>
          <p:cNvSpPr txBox="1"/>
          <p:nvPr/>
        </p:nvSpPr>
        <p:spPr>
          <a:xfrm>
            <a:off x="-3382" y="1424608"/>
            <a:ext cx="3360374"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200">
                <a:latin charset="0" panose="02020603050405020304" pitchFamily="18" typeface="Times New Roman"/>
                <a:cs charset="0" panose="02020603050405020304" pitchFamily="18" typeface="Times New Roman"/>
                <a:sym panose="00000000000000000000" typeface="Arial"/>
              </a:rPr>
              <a:t>Expertises immobilières</a:t>
            </a:r>
          </a:p>
        </p:txBody>
      </p:sp>
      <p:sp>
        <p:nvSpPr>
          <p:cNvPr id="35" name="ZoneTexte 34"/>
          <p:cNvSpPr txBox="1"/>
          <p:nvPr/>
        </p:nvSpPr>
        <p:spPr>
          <a:xfrm>
            <a:off x="3410083" y="1424609"/>
            <a:ext cx="3469189"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200">
                <a:latin charset="0" panose="02020603050405020304" pitchFamily="18" typeface="Times New Roman"/>
                <a:cs charset="0" panose="02020603050405020304" pitchFamily="18" typeface="Times New Roman"/>
                <a:sym panose="00000000000000000000" typeface="Arial"/>
              </a:rPr>
              <a:t>Prestations topographiques et cadastrales</a:t>
            </a:r>
          </a:p>
        </p:txBody>
      </p:sp>
      <p:sp>
        <p:nvSpPr>
          <p:cNvPr id="36" name="ZoneTexte 35"/>
          <p:cNvSpPr txBox="1"/>
          <p:nvPr/>
        </p:nvSpPr>
        <p:spPr>
          <a:xfrm>
            <a:off x="-9537" y="3887950"/>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37" name="ZoneTexte 36"/>
          <p:cNvSpPr txBox="1"/>
          <p:nvPr/>
        </p:nvSpPr>
        <p:spPr>
          <a:xfrm>
            <a:off x="-9539" y="3887949"/>
            <a:ext cx="3360374"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200">
                <a:latin charset="0" panose="02020603050405020304" pitchFamily="18" typeface="Times New Roman"/>
                <a:cs charset="0" panose="02020603050405020304" pitchFamily="18" typeface="Times New Roman"/>
                <a:sym panose="00000000000000000000" typeface="Arial"/>
              </a:rPr>
              <a:t>Expertises immobilières</a:t>
            </a:r>
          </a:p>
        </p:txBody>
      </p:sp>
      <p:sp>
        <p:nvSpPr>
          <p:cNvPr id="38" name="ZoneTexte 37"/>
          <p:cNvSpPr txBox="1"/>
          <p:nvPr/>
        </p:nvSpPr>
        <p:spPr>
          <a:xfrm>
            <a:off x="3403926" y="3887950"/>
            <a:ext cx="3469189"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200">
                <a:latin charset="0" panose="02020603050405020304" pitchFamily="18" typeface="Times New Roman"/>
                <a:cs charset="0" panose="02020603050405020304" pitchFamily="18" typeface="Times New Roman"/>
                <a:sym panose="00000000000000000000" typeface="Arial"/>
              </a:rPr>
              <a:t>Prestations topographiques et cadastrales</a:t>
            </a:r>
          </a:p>
        </p:txBody>
      </p:sp>
      <p:sp>
        <p:nvSpPr>
          <p:cNvPr id="39" name="ZoneTexte 38"/>
          <p:cNvSpPr txBox="1"/>
          <p:nvPr/>
        </p:nvSpPr>
        <p:spPr>
          <a:xfrm>
            <a:off x="-27382" y="5238489"/>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40" name="ZoneTexte 39"/>
          <p:cNvSpPr txBox="1"/>
          <p:nvPr/>
        </p:nvSpPr>
        <p:spPr>
          <a:xfrm>
            <a:off x="-27384" y="5238488"/>
            <a:ext cx="3360374"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indent="0"/>
            <a:r>
              <a:rPr dirty="0" lang="fr-FR" sz="1200">
                <a:latin charset="0" panose="02020603050405020304" pitchFamily="18" typeface="Times New Roman"/>
                <a:cs charset="0" panose="02020603050405020304" pitchFamily="18" typeface="Times New Roman"/>
                <a:sym panose="00000000000000000000" typeface="Arial"/>
              </a:rPr>
              <a:t>Arbitrage et médiation : résolution des litiges fonciers et immobiliers</a:t>
            </a:r>
          </a:p>
        </p:txBody>
      </p:sp>
      <p:sp>
        <p:nvSpPr>
          <p:cNvPr id="41" name="ZoneTexte 40"/>
          <p:cNvSpPr txBox="1"/>
          <p:nvPr/>
        </p:nvSpPr>
        <p:spPr>
          <a:xfrm>
            <a:off x="3386081" y="5238489"/>
            <a:ext cx="3469189"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r>
              <a:rPr dirty="0" lang="fr-FR" sz="1200">
                <a:latin charset="0" panose="02020603050405020304" pitchFamily="18" typeface="Times New Roman"/>
                <a:cs charset="0" panose="02020603050405020304" pitchFamily="18" typeface="Times New Roman"/>
                <a:sym panose="00000000000000000000" typeface="Arial"/>
              </a:rPr>
              <a:t>Métré et contrôle des quantités</a:t>
            </a:r>
          </a:p>
        </p:txBody>
      </p:sp>
      <p:sp>
        <p:nvSpPr>
          <p:cNvPr id="42" name="ZoneTexte 41"/>
          <p:cNvSpPr txBox="1"/>
          <p:nvPr/>
        </p:nvSpPr>
        <p:spPr>
          <a:xfrm>
            <a:off x="-3380" y="5685781"/>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43" name="ZoneTexte 42"/>
          <p:cNvSpPr txBox="1"/>
          <p:nvPr/>
        </p:nvSpPr>
        <p:spPr>
          <a:xfrm>
            <a:off x="-3382" y="5685780"/>
            <a:ext cx="3336372"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indent="0"/>
            <a:r>
              <a:rPr dirty="0" lang="fr-FR" sz="1200">
                <a:latin charset="0" panose="02020603050405020304" pitchFamily="18" typeface="Times New Roman"/>
                <a:cs charset="0" panose="02020603050405020304" pitchFamily="18" typeface="Times New Roman"/>
                <a:sym panose="00000000000000000000" typeface="Arial"/>
              </a:rPr>
              <a:t>02 Drones</a:t>
            </a:r>
          </a:p>
        </p:txBody>
      </p:sp>
      <p:sp>
        <p:nvSpPr>
          <p:cNvPr id="2" name="Rectangle 1"/>
          <p:cNvSpPr/>
          <p:nvPr/>
        </p:nvSpPr>
        <p:spPr>
          <a:xfrm>
            <a:off x="-7847" y="8797612"/>
            <a:ext cx="3429000" cy="425758"/>
          </a:xfrm>
          <a:prstGeom prst="rect">
            <a:avLst/>
          </a:prstGeom>
        </p:spPr>
        <p:txBody>
          <a:bodyPr>
            <a:spAutoFit/>
          </a:bodyPr>
          <a:lstStyle/>
          <a:p>
            <a:pPr algn="just" indent="-177800" marL="355600">
              <a:lnSpc>
                <a:spcPts val="126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Planification et suivi de chantiers</a:t>
            </a:r>
          </a:p>
          <a:p>
            <a:pPr algn="just" indent="-177800" marL="355600">
              <a:lnSpc>
                <a:spcPts val="126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Plan de recollement</a:t>
            </a:r>
          </a:p>
        </p:txBody>
      </p:sp>
      <p:sp>
        <p:nvSpPr>
          <p:cNvPr id="45" name="object 15"/>
          <p:cNvSpPr/>
          <p:nvPr/>
        </p:nvSpPr>
        <p:spPr>
          <a:xfrm>
            <a:off x="3573016" y="6121871"/>
            <a:ext cx="1411135" cy="872231"/>
          </a:xfrm>
          <a:prstGeom prst="rect">
            <a:avLst/>
          </a:prstGeom>
          <a:blipFill>
            <a:blip cstate="print" r:embed="rId6"/>
            <a:stretch>
              <a:fillRect/>
            </a:stretch>
          </a:blipFill>
        </p:spPr>
        <p:txBody>
          <a:bodyPr bIns="0" lIns="0" rIns="0" rtlCol="0" tIns="0" wrap="square"/>
          <a:lstStyle/>
          <a:p>
            <a:endParaRPr/>
          </a:p>
        </p:txBody>
      </p:sp>
      <p:sp>
        <p:nvSpPr>
          <p:cNvPr id="46" name="ZoneTexte 45"/>
          <p:cNvSpPr txBox="1"/>
          <p:nvPr/>
        </p:nvSpPr>
        <p:spPr>
          <a:xfrm>
            <a:off x="-14473" y="7048790"/>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47" name="ZoneTexte 46"/>
          <p:cNvSpPr txBox="1"/>
          <p:nvPr/>
        </p:nvSpPr>
        <p:spPr>
          <a:xfrm>
            <a:off x="-14475" y="7048789"/>
            <a:ext cx="3336372"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indent="0"/>
            <a:r>
              <a:rPr dirty="0" lang="fr-FR" sz="1200">
                <a:latin charset="0" panose="02020603050405020304" pitchFamily="18" typeface="Times New Roman"/>
                <a:cs charset="0" panose="02020603050405020304" pitchFamily="18" typeface="Times New Roman"/>
                <a:sym panose="00000000000000000000" typeface="Arial"/>
              </a:rPr>
              <a:t>Scanner 3D</a:t>
            </a:r>
          </a:p>
        </p:txBody>
      </p:sp>
      <p:sp>
        <p:nvSpPr>
          <p:cNvPr id="3" name="Rectangle 2"/>
          <p:cNvSpPr/>
          <p:nvPr/>
        </p:nvSpPr>
        <p:spPr>
          <a:xfrm>
            <a:off x="0" y="7350576"/>
            <a:ext cx="3429000" cy="912686"/>
          </a:xfrm>
          <a:prstGeom prst="rect">
            <a:avLst/>
          </a:prstGeom>
        </p:spPr>
        <p:txBody>
          <a:bodyPr>
            <a:spAutoFit/>
          </a:bodyPr>
          <a:lstStyle/>
          <a:p>
            <a:pPr algn="just" indent="-177800" marL="355600">
              <a:lnSpc>
                <a:spcPts val="1310"/>
              </a:lnSpc>
              <a:buClr>
                <a:schemeClr val="dk2"/>
              </a:buClr>
              <a:buSzPct val="100000"/>
              <a:buFont charset="0" panose="02020603050405020304" pitchFamily="18" typeface="Times New Roman"/>
              <a:buChar char="⁃"/>
              <a:tabLst>
                <a:tab algn="l" pos="280670"/>
                <a:tab algn="l" pos="281305"/>
              </a:tabLst>
              <a:defRPr/>
            </a:pPr>
            <a:endParaRPr dirty="0" lang="fr-FR" sz="1100">
              <a:latin charset="0" panose="02020603050405020304" pitchFamily="18" typeface="Times New Roman"/>
              <a:cs charset="0" panose="02020603050405020304" pitchFamily="18" typeface="Times New Roman"/>
            </a:endParaRPr>
          </a:p>
          <a:p>
            <a:pPr algn="just" indent="-177800" marL="355600">
              <a:lnSpc>
                <a:spcPts val="120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Modélisation 3D</a:t>
            </a:r>
          </a:p>
          <a:p>
            <a:pPr algn="just" indent="-177800" marL="355600">
              <a:lnSpc>
                <a:spcPts val="120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Relevé de précision</a:t>
            </a:r>
          </a:p>
          <a:p>
            <a:pPr algn="just" indent="-177800" marL="355600">
              <a:lnSpc>
                <a:spcPts val="125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Auscultation d’ouvrage</a:t>
            </a:r>
          </a:p>
          <a:p>
            <a:pPr algn="just" indent="-177800" marL="355600">
              <a:lnSpc>
                <a:spcPts val="1310"/>
              </a:lnSpc>
              <a:buClr>
                <a:schemeClr val="dk2"/>
              </a:buClr>
              <a:buSzPct val="100000"/>
              <a:buFont charset="0" panose="02020603050405020304" pitchFamily="18" typeface="Times New Roman"/>
              <a:buChar char="⁃"/>
              <a:tabLst>
                <a:tab algn="l" pos="280670"/>
                <a:tab algn="l" pos="281305"/>
              </a:tabLst>
              <a:defRPr/>
            </a:pPr>
            <a:r>
              <a:rPr dirty="0" lang="fr-FR" sz="1100">
                <a:latin charset="0" panose="02020603050405020304" pitchFamily="18" typeface="Times New Roman"/>
                <a:cs charset="0" panose="02020603050405020304" pitchFamily="18" typeface="Times New Roman"/>
              </a:rPr>
              <a:t>Contrôle qualité</a:t>
            </a:r>
          </a:p>
        </p:txBody>
      </p:sp>
      <p:sp>
        <p:nvSpPr>
          <p:cNvPr id="48" name="ZoneTexte 47"/>
          <p:cNvSpPr txBox="1"/>
          <p:nvPr/>
        </p:nvSpPr>
        <p:spPr>
          <a:xfrm>
            <a:off x="-3380" y="8343873"/>
            <a:ext cx="6861380" cy="315862"/>
          </a:xfrm>
          <a:prstGeom prst="rect">
            <a:avLst/>
          </a:prstGeom>
          <a:solidFill>
            <a:srgbClr val="1F497D"/>
          </a:solidFill>
          <a:ln>
            <a:solidFill>
              <a:schemeClr val="accent1">
                <a:lumMod val="75000"/>
              </a:schemeClr>
            </a:solid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endParaRPr dirty="0" lang="fr-FR" sz="1800">
              <a:latin charset="0" panose="02020603050405020304" pitchFamily="18" typeface="Times New Roman"/>
              <a:cs charset="0" panose="02020603050405020304" pitchFamily="18" typeface="Times New Roman"/>
              <a:sym panose="00000000000000000000" typeface="Arial"/>
            </a:endParaRPr>
          </a:p>
        </p:txBody>
      </p:sp>
      <p:sp>
        <p:nvSpPr>
          <p:cNvPr id="49" name="ZoneTexte 48"/>
          <p:cNvSpPr txBox="1"/>
          <p:nvPr/>
        </p:nvSpPr>
        <p:spPr>
          <a:xfrm>
            <a:off x="-3382" y="8343872"/>
            <a:ext cx="3336372" cy="327187"/>
          </a:xfrm>
          <a:prstGeom prst="rect">
            <a:avLst/>
          </a:prstGeom>
          <a:solidFill>
            <a:schemeClr val="bg1">
              <a:lumMod val="85000"/>
            </a:schemeClr>
          </a:solidFill>
          <a:ln>
            <a:noFill/>
          </a:ln>
        </p:spPr>
        <p:txBody>
          <a:bodyPr anchor="ctr" anchorCtr="0" bIns="132058" lIns="132058" rIns="132058" tIns="132058">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indent="0"/>
            <a:r>
              <a:rPr dirty="0" lang="fr-FR" sz="1200">
                <a:latin charset="0" panose="02020603050405020304" pitchFamily="18" typeface="Times New Roman"/>
                <a:cs charset="0" panose="02020603050405020304" pitchFamily="18" typeface="Times New Roman"/>
                <a:sym panose="00000000000000000000" typeface="Arial"/>
              </a:rPr>
              <a:t>Scanner 3D</a:t>
            </a:r>
          </a:p>
        </p:txBody>
      </p:sp>
      <p:sp>
        <p:nvSpPr>
          <p:cNvPr id="50" name="object 11"/>
          <p:cNvSpPr/>
          <p:nvPr/>
        </p:nvSpPr>
        <p:spPr>
          <a:xfrm>
            <a:off x="4142284" y="8734028"/>
            <a:ext cx="2113924" cy="897048"/>
          </a:xfrm>
          <a:prstGeom prst="rect">
            <a:avLst/>
          </a:prstGeom>
          <a:blipFill>
            <a:blip cstate="print" r:embed="rId7"/>
            <a:stretch>
              <a:fillRect/>
            </a:stretch>
          </a:blipFill>
        </p:spPr>
        <p:txBody>
          <a:bodyPr bIns="0" lIns="0" rIns="0" rtlCol="0" tIns="0" wrap="square"/>
          <a:lstStyle/>
          <a:p>
            <a:endParaRPr/>
          </a:p>
        </p:txBody>
      </p:sp>
      <p:sp>
        <p:nvSpPr>
          <p:cNvPr id="44"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2077309052"/>
      </p:ext>
    </p:extLst>
  </p:cSld>
  <p:clrMapOvr>
    <a:masterClrMapping/>
  </p:clrMapOvr>
  <p:transition spd="slow">
    <p:cut/>
  </p:transition>
  <p:timing>
    <p:tnLst>
      <p:par>
        <p:cTn dur="indefinite" id="1" nodeType="tmRoot" restart="never"/>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Shape 116"/>
        <p:cNvGrpSpPr/>
        <p:nvPr/>
      </p:nvGrpSpPr>
      <p:grpSpPr>
        <a:xfrm>
          <a:off x="0" y="0"/>
          <a:ext cx="0" cy="0"/>
          <a:chOff x="0" y="0"/>
          <a:chExt cx="0" cy="0"/>
        </a:xfrm>
      </p:grpSpPr>
      <p:sp>
        <p:nvSpPr>
          <p:cNvPr id="41" name="Espace réservé du numéro de diapositive 4"/>
          <p:cNvSpPr txBox="1">
            <a:spLocks/>
          </p:cNvSpPr>
          <p:nvPr/>
        </p:nvSpPr>
        <p:spPr>
          <a:xfrm>
            <a:off x="6146315" y="9378597"/>
            <a:ext cx="722318" cy="527403"/>
          </a:xfrm>
          <a:prstGeom prst="rect">
            <a:avLst/>
          </a:prstGeom>
        </p:spPr>
        <p:txBody>
          <a:bodyPr anchor="ctr" bIns="66040" lIns="132080" rIns="132080" rtlCol="0" tIns="66040" vert="horz"/>
          <a:lstStyle>
            <a:defPPr>
              <a:defRPr lang="fr-FR"/>
            </a:defPPr>
            <a:lvl1pPr algn="r">
              <a:defRPr sz="1200">
                <a:solidFill>
                  <a:schemeClr val="tx1">
                    <a:tint val="75000"/>
                  </a:schemeClr>
                </a:solidFill>
              </a:defRPr>
            </a:lvl1pPr>
          </a:lstStyle>
          <a:p>
            <a:fld id="{CF4668DC-857F-487D-BFFA-8C0CA5037977}" type="slidenum">
              <a:rPr lang="fr-BE" smtClean="0" sz="1000"/>
              <a:pPr/>
              <a:t>25</a:t>
            </a:fld>
            <a:r>
              <a:rPr dirty="0" lang="fr-BE" smtClean="0" sz="1000"/>
              <a:t>/26</a:t>
            </a:r>
            <a:endParaRPr dirty="0" lang="fr-BE" sz="1000"/>
          </a:p>
        </p:txBody>
      </p:sp>
      <p:sp>
        <p:nvSpPr>
          <p:cNvPr id="54" name="Rectangle 53"/>
          <p:cNvSpPr/>
          <p:nvPr/>
        </p:nvSpPr>
        <p:spPr>
          <a:xfrm>
            <a:off x="0" y="137096"/>
            <a:ext cx="6868633" cy="400110"/>
          </a:xfrm>
          <a:prstGeom prst="rect">
            <a:avLst/>
          </a:prstGeom>
          <a:solidFill>
            <a:schemeClr val="tx2"/>
          </a:solidFill>
        </p:spPr>
        <p:txBody>
          <a:bodyPr wrap="square">
            <a:spAutoFit/>
          </a:bodyPr>
          <a:lstStyle/>
          <a:p>
            <a:pPr algn="ctr" indent="330190">
              <a:buClr>
                <a:schemeClr val="dk2"/>
              </a:buClr>
              <a:buSzPct val="100000"/>
            </a:pPr>
            <a:r>
              <a:rPr b="1" dirty="0" lang="fr-FR" sz="2000">
                <a:solidFill>
                  <a:schemeClr val="bg1">
                    <a:lumMod val="95000"/>
                  </a:schemeClr>
                </a:solidFill>
                <a:latin charset="0" panose="02020603050405020304" pitchFamily="18" typeface="Times New Roman"/>
                <a:ea panose="00000000000000000000" typeface="Georgia"/>
                <a:cs charset="0" panose="02020603050405020304" pitchFamily="18" typeface="Times New Roman"/>
                <a:sym panose="00000000000000000000" typeface="Georgia"/>
              </a:rPr>
              <a:t>Nos Clients</a:t>
            </a:r>
          </a:p>
        </p:txBody>
      </p:sp>
      <p:pic>
        <p:nvPicPr>
          <p:cNvPr descr="\\POSTE2-PC\en cours\Travaux 2014\DONNEE POUR HAYAT\terraModus_siteV4_14102014\images\automotive.jpg" id="13" name="Picture 9"/>
          <p:cNvPicPr>
            <a:picLocks noChangeArrowheads="1" noChangeAspect="1"/>
          </p:cNvPicPr>
          <p:nvPr/>
        </p:nvPicPr>
        <p:blipFill>
          <a:blip cstate="print" r:embed="rId3">
            <a:extLst>
              <a:ext uri="{28A0092B-C50C-407E-A947-70E740481C1C}">
                <a14:useLocalDpi xmlns:a14="http://schemas.microsoft.com/office/drawing/2010/main" val="0"/>
              </a:ext>
            </a:extLst>
          </a:blip>
          <a:srcRect/>
          <a:stretch>
            <a:fillRect/>
          </a:stretch>
        </p:blipFill>
        <p:spPr bwMode="auto">
          <a:xfrm>
            <a:off x="5285702" y="4509705"/>
            <a:ext cx="1216971" cy="648000"/>
          </a:xfrm>
          <a:prstGeom prst="rect">
            <a:avLst/>
          </a:prstGeom>
          <a:noFill/>
          <a:extLst>
            <a:ext uri="{909E8E84-426E-40DD-AFC4-6F175D3DCCD1}">
              <a14:hiddenFill xmlns:a14="http://schemas.microsoft.com/office/drawing/2010/main">
                <a:solidFill>
                  <a:srgbClr val="FFFFFF"/>
                </a:solidFill>
              </a14:hiddenFill>
            </a:ext>
          </a:extLst>
        </p:spPr>
      </p:pic>
      <p:pic>
        <p:nvPicPr>
          <p:cNvPr descr="C:\Users\hp4520s\Desktop\téléchargement.jpg" id="14" name="Picture 3"/>
          <p:cNvPicPr>
            <a:picLocks noChangeArrowheads="1" noChangeAspect="1"/>
          </p:cNvPicPr>
          <p:nvPr/>
        </p:nvPicPr>
        <p:blipFill>
          <a:blip cstate="print" r:embed="rId4">
            <a:extLst>
              <a:ext uri="{28A0092B-C50C-407E-A947-70E740481C1C}">
                <a14:useLocalDpi xmlns:a14="http://schemas.microsoft.com/office/drawing/2010/main" val="0"/>
              </a:ext>
            </a:extLst>
          </a:blip>
          <a:srcRect/>
          <a:stretch>
            <a:fillRect/>
          </a:stretch>
        </p:blipFill>
        <p:spPr bwMode="auto">
          <a:xfrm>
            <a:off x="3957393" y="3681138"/>
            <a:ext cx="1189113" cy="516096"/>
          </a:xfrm>
          <a:prstGeom prst="rect">
            <a:avLst/>
          </a:prstGeom>
          <a:noFill/>
          <a:extLst>
            <a:ext uri="{909E8E84-426E-40DD-AFC4-6F175D3DCCD1}">
              <a14:hiddenFill xmlns:a14="http://schemas.microsoft.com/office/drawing/2010/main">
                <a:solidFill>
                  <a:srgbClr val="FFFFFF"/>
                </a:solidFill>
              </a14:hiddenFill>
            </a:ext>
          </a:extLst>
        </p:spPr>
      </p:pic>
      <p:pic>
        <p:nvPicPr>
          <p:cNvPr descr="\\POSTE2-PC\en cours\Travaux 2014\DONNEE POUR HAYAT\terraModus_siteV4_14102014\images\logo-foncière chellah.jpg" id="15" name="Picture 13"/>
          <p:cNvPicPr>
            <a:picLocks noChangeArrowheads="1" noChangeAspect="1"/>
          </p:cNvPicPr>
          <p:nvPr/>
        </p:nvPicPr>
        <p:blipFill>
          <a:blip cstate="print" r:embed="rId5">
            <a:extLst>
              <a:ext uri="{28A0092B-C50C-407E-A947-70E740481C1C}">
                <a14:useLocalDpi xmlns:a14="http://schemas.microsoft.com/office/drawing/2010/main" val="0"/>
              </a:ext>
            </a:extLst>
          </a:blip>
          <a:srcRect/>
          <a:stretch>
            <a:fillRect/>
          </a:stretch>
        </p:blipFill>
        <p:spPr bwMode="auto">
          <a:xfrm>
            <a:off x="1686409" y="3666474"/>
            <a:ext cx="1077204" cy="5227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rrowheads="1" noChangeAspect="1"/>
          </p:cNvPicPr>
          <p:nvPr/>
        </p:nvPicPr>
        <p:blipFill>
          <a:blip cstate="print" r:embed="rId6"/>
          <a:srcRect/>
          <a:stretch>
            <a:fillRect/>
          </a:stretch>
        </p:blipFill>
        <p:spPr bwMode="auto">
          <a:xfrm>
            <a:off x="1601524" y="2020752"/>
            <a:ext cx="501380" cy="492884"/>
          </a:xfrm>
          <a:prstGeom prst="rect">
            <a:avLst/>
          </a:prstGeom>
          <a:noFill/>
          <a:ln w="9525">
            <a:noFill/>
            <a:miter lim="800000"/>
            <a:headEnd/>
            <a:tailEnd/>
          </a:ln>
        </p:spPr>
      </p:pic>
      <p:pic>
        <p:nvPicPr>
          <p:cNvPr id="17" name="Picture 4"/>
          <p:cNvPicPr>
            <a:picLocks noChangeArrowheads="1" noChangeAspect="1"/>
          </p:cNvPicPr>
          <p:nvPr/>
        </p:nvPicPr>
        <p:blipFill>
          <a:blip cstate="print" r:embed="rId7"/>
          <a:srcRect/>
          <a:stretch>
            <a:fillRect/>
          </a:stretch>
        </p:blipFill>
        <p:spPr bwMode="auto">
          <a:xfrm>
            <a:off x="4413786" y="4573474"/>
            <a:ext cx="565289" cy="565289"/>
          </a:xfrm>
          <a:prstGeom prst="rect">
            <a:avLst/>
          </a:prstGeom>
          <a:noFill/>
          <a:ln w="9525">
            <a:noFill/>
            <a:miter lim="800000"/>
            <a:headEnd/>
            <a:tailEnd/>
          </a:ln>
        </p:spPr>
      </p:pic>
      <p:pic>
        <p:nvPicPr>
          <p:cNvPr id="18" name="Picture 7"/>
          <p:cNvPicPr>
            <a:picLocks noChangeArrowheads="1" noChangeAspect="1"/>
          </p:cNvPicPr>
          <p:nvPr/>
        </p:nvPicPr>
        <p:blipFill>
          <a:blip cstate="print" r:embed="rId8"/>
          <a:srcRect/>
          <a:stretch>
            <a:fillRect/>
          </a:stretch>
        </p:blipFill>
        <p:spPr bwMode="auto">
          <a:xfrm>
            <a:off x="917524" y="3608300"/>
            <a:ext cx="684000" cy="684000"/>
          </a:xfrm>
          <a:prstGeom prst="rect">
            <a:avLst/>
          </a:prstGeom>
          <a:noFill/>
          <a:ln w="9525">
            <a:noFill/>
            <a:miter lim="800000"/>
            <a:headEnd/>
            <a:tailEnd/>
          </a:ln>
        </p:spPr>
      </p:pic>
      <p:pic>
        <p:nvPicPr>
          <p:cNvPr id="19" name="Picture 9"/>
          <p:cNvPicPr>
            <a:picLocks noChangeArrowheads="1" noChangeAspect="1"/>
          </p:cNvPicPr>
          <p:nvPr/>
        </p:nvPicPr>
        <p:blipFill>
          <a:blip cstate="print" r:embed="rId9"/>
          <a:srcRect/>
          <a:stretch>
            <a:fillRect/>
          </a:stretch>
        </p:blipFill>
        <p:spPr bwMode="auto">
          <a:xfrm>
            <a:off x="5383999" y="3558264"/>
            <a:ext cx="684000" cy="674880"/>
          </a:xfrm>
          <a:prstGeom prst="rect">
            <a:avLst/>
          </a:prstGeom>
          <a:noFill/>
          <a:ln w="9525">
            <a:noFill/>
            <a:miter lim="800000"/>
            <a:headEnd/>
            <a:tailEnd/>
          </a:ln>
        </p:spPr>
      </p:pic>
      <p:pic>
        <p:nvPicPr>
          <p:cNvPr id="20" name="Picture 10"/>
          <p:cNvPicPr>
            <a:picLocks noChangeArrowheads="1" noChangeAspect="1"/>
          </p:cNvPicPr>
          <p:nvPr/>
        </p:nvPicPr>
        <p:blipFill>
          <a:blip cstate="print" r:embed="rId10"/>
          <a:srcRect/>
          <a:stretch>
            <a:fillRect/>
          </a:stretch>
        </p:blipFill>
        <p:spPr bwMode="auto">
          <a:xfrm>
            <a:off x="121703" y="3607951"/>
            <a:ext cx="591854" cy="637383"/>
          </a:xfrm>
          <a:prstGeom prst="rect">
            <a:avLst/>
          </a:prstGeom>
          <a:noFill/>
          <a:ln w="9525">
            <a:noFill/>
            <a:miter lim="800000"/>
            <a:headEnd/>
            <a:tailEnd/>
          </a:ln>
        </p:spPr>
      </p:pic>
      <p:pic>
        <p:nvPicPr>
          <p:cNvPr descr="gtn.PNG" id="21" name="Image 20"/>
          <p:cNvPicPr>
            <a:picLocks noChangeAspect="1"/>
          </p:cNvPicPr>
          <p:nvPr/>
        </p:nvPicPr>
        <p:blipFill>
          <a:blip cstate="print" r:embed="rId11"/>
          <a:stretch>
            <a:fillRect/>
          </a:stretch>
        </p:blipFill>
        <p:spPr>
          <a:xfrm>
            <a:off x="87118" y="4633651"/>
            <a:ext cx="1407273" cy="333308"/>
          </a:xfrm>
          <a:prstGeom prst="rect">
            <a:avLst/>
          </a:prstGeom>
        </p:spPr>
      </p:pic>
      <p:pic>
        <p:nvPicPr>
          <p:cNvPr id="22" name="Picture 3"/>
          <p:cNvPicPr>
            <a:picLocks noChangeArrowheads="1" noChangeAspect="1"/>
          </p:cNvPicPr>
          <p:nvPr/>
        </p:nvPicPr>
        <p:blipFill>
          <a:blip cstate="print" r:embed="rId12"/>
          <a:srcRect/>
          <a:stretch>
            <a:fillRect/>
          </a:stretch>
        </p:blipFill>
        <p:spPr bwMode="auto">
          <a:xfrm>
            <a:off x="2421559" y="1031871"/>
            <a:ext cx="410272" cy="415944"/>
          </a:xfrm>
          <a:prstGeom prst="rect">
            <a:avLst/>
          </a:prstGeom>
          <a:noFill/>
          <a:ln w="9525">
            <a:noFill/>
            <a:miter lim="800000"/>
            <a:headEnd/>
            <a:tailEnd/>
          </a:ln>
          <a:effectLst/>
        </p:spPr>
      </p:pic>
      <p:pic>
        <p:nvPicPr>
          <p:cNvPr descr="C:\Users\siham\Desktop\h_01.gif" id="23" name="Picture 6"/>
          <p:cNvPicPr>
            <a:picLocks noChangeArrowheads="1" noChangeAspect="1"/>
          </p:cNvPicPr>
          <p:nvPr/>
        </p:nvPicPr>
        <p:blipFill>
          <a:blip cstate="print" r:embed="rId13"/>
          <a:srcRect/>
          <a:stretch>
            <a:fillRect/>
          </a:stretch>
        </p:blipFill>
        <p:spPr bwMode="auto">
          <a:xfrm>
            <a:off x="3231293" y="4616904"/>
            <a:ext cx="936000" cy="522600"/>
          </a:xfrm>
          <a:prstGeom prst="rect">
            <a:avLst/>
          </a:prstGeom>
          <a:noFill/>
        </p:spPr>
      </p:pic>
      <p:pic>
        <p:nvPicPr>
          <p:cNvPr descr="C:\Users\siham\Desktop\logo_ocp.jpg" id="24" name="Picture 5"/>
          <p:cNvPicPr>
            <a:picLocks noChangeArrowheads="1" noChangeAspect="1"/>
          </p:cNvPicPr>
          <p:nvPr/>
        </p:nvPicPr>
        <p:blipFill>
          <a:blip cstate="print" r:embed="rId14"/>
          <a:srcRect/>
          <a:stretch>
            <a:fillRect/>
          </a:stretch>
        </p:blipFill>
        <p:spPr bwMode="auto">
          <a:xfrm>
            <a:off x="858736" y="2005806"/>
            <a:ext cx="617078" cy="514231"/>
          </a:xfrm>
          <a:prstGeom prst="rect">
            <a:avLst/>
          </a:prstGeom>
          <a:noFill/>
        </p:spPr>
      </p:pic>
      <p:pic>
        <p:nvPicPr>
          <p:cNvPr descr="C:\Users\siham\Desktop\Logo_cdg.JPG" id="25" name="Picture 2"/>
          <p:cNvPicPr>
            <a:picLocks noChangeArrowheads="1" noChangeAspect="1"/>
          </p:cNvPicPr>
          <p:nvPr/>
        </p:nvPicPr>
        <p:blipFill>
          <a:blip cstate="print" r:embed="rId15"/>
          <a:srcRect/>
          <a:stretch>
            <a:fillRect/>
          </a:stretch>
        </p:blipFill>
        <p:spPr bwMode="auto">
          <a:xfrm>
            <a:off x="4413786" y="2005806"/>
            <a:ext cx="620447" cy="542891"/>
          </a:xfrm>
          <a:prstGeom prst="rect">
            <a:avLst/>
          </a:prstGeom>
          <a:noFill/>
        </p:spPr>
      </p:pic>
      <p:pic>
        <p:nvPicPr>
          <p:cNvPr descr="\\POSTE2-PC\en cours\Travaux 2014\DONNEE POUR HAYAT\terraModus_siteV4_14102014\images\masen.jpg" id="26" name="Picture 14"/>
          <p:cNvPicPr>
            <a:picLocks noChangeArrowheads="1" noChangeAspect="1"/>
          </p:cNvPicPr>
          <p:nvPr/>
        </p:nvPicPr>
        <p:blipFill>
          <a:blip cstate="print" r:embed="rId16">
            <a:extLst>
              <a:ext uri="{28A0092B-C50C-407E-A947-70E740481C1C}">
                <a14:useLocalDpi xmlns:a14="http://schemas.microsoft.com/office/drawing/2010/main" val="0"/>
              </a:ext>
            </a:extLst>
          </a:blip>
          <a:srcRect/>
          <a:stretch>
            <a:fillRect/>
          </a:stretch>
        </p:blipFill>
        <p:spPr bwMode="auto">
          <a:xfrm>
            <a:off x="3146117" y="5419493"/>
            <a:ext cx="814394" cy="3500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rrowheads="1" noChangeAspect="1"/>
          </p:cNvPicPr>
          <p:nvPr/>
        </p:nvPicPr>
        <p:blipFill>
          <a:blip cstate="print" r:embed="rId17">
            <a:extLst>
              <a:ext uri="{28A0092B-C50C-407E-A947-70E740481C1C}">
                <a14:useLocalDpi xmlns:a14="http://schemas.microsoft.com/office/drawing/2010/main" val="0"/>
              </a:ext>
            </a:extLst>
          </a:blip>
          <a:srcRect/>
          <a:stretch>
            <a:fillRect/>
          </a:stretch>
        </p:blipFill>
        <p:spPr bwMode="auto">
          <a:xfrm>
            <a:off x="2802190" y="2013118"/>
            <a:ext cx="635769" cy="54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pic>
      <p:pic>
        <p:nvPicPr>
          <p:cNvPr id="28" name="Image 27"/>
          <p:cNvPicPr>
            <a:picLocks noChangeAspect="1"/>
          </p:cNvPicPr>
          <p:nvPr/>
        </p:nvPicPr>
        <p:blipFill>
          <a:blip cstate="print" r:embed="rId18">
            <a:extLst>
              <a:ext uri="{28A0092B-C50C-407E-A947-70E740481C1C}">
                <a14:useLocalDpi xmlns:a14="http://schemas.microsoft.com/office/drawing/2010/main" val="0"/>
              </a:ext>
            </a:extLst>
          </a:blip>
          <a:stretch>
            <a:fillRect/>
          </a:stretch>
        </p:blipFill>
        <p:spPr>
          <a:xfrm>
            <a:off x="27909" y="2684051"/>
            <a:ext cx="1245748" cy="538602"/>
          </a:xfrm>
          <a:prstGeom prst="rect">
            <a:avLst/>
          </a:prstGeom>
        </p:spPr>
      </p:pic>
      <p:pic>
        <p:nvPicPr>
          <p:cNvPr id="29" name="Image 28"/>
          <p:cNvPicPr>
            <a:picLocks noChangeAspect="1"/>
          </p:cNvPicPr>
          <p:nvPr/>
        </p:nvPicPr>
        <p:blipFill>
          <a:blip cstate="print" r:embed="rId19">
            <a:extLst>
              <a:ext uri="{28A0092B-C50C-407E-A947-70E740481C1C}">
                <a14:useLocalDpi xmlns:a14="http://schemas.microsoft.com/office/drawing/2010/main" val="0"/>
              </a:ext>
            </a:extLst>
          </a:blip>
          <a:stretch>
            <a:fillRect/>
          </a:stretch>
        </p:blipFill>
        <p:spPr>
          <a:xfrm>
            <a:off x="65937" y="1957298"/>
            <a:ext cx="691382" cy="594867"/>
          </a:xfrm>
          <a:prstGeom prst="rect">
            <a:avLst/>
          </a:prstGeom>
          <a:solidFill>
            <a:schemeClr val="bg1"/>
          </a:solidFill>
        </p:spPr>
      </p:pic>
      <p:pic>
        <p:nvPicPr>
          <p:cNvPr id="30" name="Image 29"/>
          <p:cNvPicPr>
            <a:picLocks noChangeAspect="1"/>
          </p:cNvPicPr>
          <p:nvPr/>
        </p:nvPicPr>
        <p:blipFill>
          <a:blip cstate="print" r:embed="rId20">
            <a:extLst>
              <a:ext uri="{28A0092B-C50C-407E-A947-70E740481C1C}">
                <a14:useLocalDpi xmlns:a14="http://schemas.microsoft.com/office/drawing/2010/main" val="0"/>
              </a:ext>
            </a:extLst>
          </a:blip>
          <a:stretch>
            <a:fillRect/>
          </a:stretch>
        </p:blipFill>
        <p:spPr>
          <a:xfrm>
            <a:off x="1732234" y="5907440"/>
            <a:ext cx="983649" cy="458836"/>
          </a:xfrm>
          <a:prstGeom prst="rect">
            <a:avLst/>
          </a:prstGeom>
        </p:spPr>
      </p:pic>
      <p:pic>
        <p:nvPicPr>
          <p:cNvPr id="31" name="Image 30"/>
          <p:cNvPicPr>
            <a:picLocks noChangeAspect="1"/>
          </p:cNvPicPr>
          <p:nvPr/>
        </p:nvPicPr>
        <p:blipFill>
          <a:blip cstate="print" r:embed="rId21">
            <a:extLst>
              <a:ext uri="{28A0092B-C50C-407E-A947-70E740481C1C}">
                <a14:useLocalDpi xmlns:a14="http://schemas.microsoft.com/office/drawing/2010/main" val="0"/>
              </a:ext>
            </a:extLst>
          </a:blip>
          <a:stretch>
            <a:fillRect/>
          </a:stretch>
        </p:blipFill>
        <p:spPr>
          <a:xfrm>
            <a:off x="2205556" y="2007404"/>
            <a:ext cx="510327" cy="526790"/>
          </a:xfrm>
          <a:prstGeom prst="rect">
            <a:avLst/>
          </a:prstGeom>
        </p:spPr>
      </p:pic>
      <p:pic>
        <p:nvPicPr>
          <p:cNvPr id="32" name="Image 31"/>
          <p:cNvPicPr>
            <a:picLocks noChangeAspect="1"/>
          </p:cNvPicPr>
          <p:nvPr/>
        </p:nvPicPr>
        <p:blipFill>
          <a:blip cstate="print" r:embed="rId22">
            <a:extLst>
              <a:ext uri="{28A0092B-C50C-407E-A947-70E740481C1C}">
                <a14:useLocalDpi xmlns:a14="http://schemas.microsoft.com/office/drawing/2010/main" val="0"/>
              </a:ext>
            </a:extLst>
          </a:blip>
          <a:stretch>
            <a:fillRect/>
          </a:stretch>
        </p:blipFill>
        <p:spPr>
          <a:xfrm>
            <a:off x="4465427" y="5235677"/>
            <a:ext cx="491824" cy="491824"/>
          </a:xfrm>
          <a:prstGeom prst="rect">
            <a:avLst/>
          </a:prstGeom>
        </p:spPr>
      </p:pic>
      <p:pic>
        <p:nvPicPr>
          <p:cNvPr id="33" name="Image 32"/>
          <p:cNvPicPr>
            <a:picLocks noChangeAspect="1"/>
          </p:cNvPicPr>
          <p:nvPr/>
        </p:nvPicPr>
        <p:blipFill>
          <a:blip r:embed="rId23"/>
          <a:stretch>
            <a:fillRect/>
          </a:stretch>
        </p:blipFill>
        <p:spPr>
          <a:xfrm>
            <a:off x="1707294" y="4665560"/>
            <a:ext cx="1267778" cy="470944"/>
          </a:xfrm>
          <a:prstGeom prst="rect">
            <a:avLst/>
          </a:prstGeom>
        </p:spPr>
      </p:pic>
      <p:pic>
        <p:nvPicPr>
          <p:cNvPr descr="http://www.vpn-entreprise.ma/wp-content/uploads/2014/09/logo-entreprise-fantasia-client-vpn-maroc.png" id="34" name="Picture 2"/>
          <p:cNvPicPr>
            <a:picLocks noChangeArrowheads="1" noChangeAspect="1"/>
          </p:cNvPicPr>
          <p:nvPr/>
        </p:nvPicPr>
        <p:blipFill>
          <a:blip cstate="print" r:embed="rId24">
            <a:extLst>
              <a:ext uri="{28A0092B-C50C-407E-A947-70E740481C1C}">
                <a14:useLocalDpi xmlns:a14="http://schemas.microsoft.com/office/drawing/2010/main" val="0"/>
              </a:ext>
            </a:extLst>
          </a:blip>
          <a:srcRect/>
          <a:stretch>
            <a:fillRect/>
          </a:stretch>
        </p:blipFill>
        <p:spPr bwMode="auto">
          <a:xfrm>
            <a:off x="1762077" y="5246585"/>
            <a:ext cx="1001536" cy="467384"/>
          </a:xfrm>
          <a:prstGeom prst="rect">
            <a:avLst/>
          </a:prstGeom>
          <a:noFill/>
          <a:extLst>
            <a:ext uri="{909E8E84-426E-40DD-AFC4-6F175D3DCCD1}">
              <a14:hiddenFill xmlns:a14="http://schemas.microsoft.com/office/drawing/2010/main">
                <a:solidFill>
                  <a:srgbClr val="FFFFFF"/>
                </a:solidFill>
              </a14:hiddenFill>
            </a:ext>
          </a:extLst>
        </p:spPr>
      </p:pic>
      <p:pic>
        <p:nvPicPr>
          <p:cNvPr descr="http://www.carlogos.org/logo/Mercedes-Benz-logo-2011-1920x1080.png" id="35" name="Picture 2"/>
          <p:cNvPicPr>
            <a:picLocks noChangeArrowheads="1" noChangeAspect="1"/>
          </p:cNvPicPr>
          <p:nvPr/>
        </p:nvPicPr>
        <p:blipFill>
          <a:blip cstate="print" r:embed="rId25">
            <a:extLst>
              <a:ext uri="{28A0092B-C50C-407E-A947-70E740481C1C}">
                <a14:useLocalDpi xmlns:a14="http://schemas.microsoft.com/office/drawing/2010/main" val="0"/>
              </a:ext>
            </a:extLst>
          </a:blip>
          <a:srcRect/>
          <a:stretch>
            <a:fillRect/>
          </a:stretch>
        </p:blipFill>
        <p:spPr bwMode="auto">
          <a:xfrm>
            <a:off x="4183540" y="5755272"/>
            <a:ext cx="1081909" cy="608574"/>
          </a:xfrm>
          <a:prstGeom prst="rect">
            <a:avLst/>
          </a:prstGeom>
          <a:noFill/>
          <a:extLst>
            <a:ext uri="{909E8E84-426E-40DD-AFC4-6F175D3DCCD1}">
              <a14:hiddenFill xmlns:a14="http://schemas.microsoft.com/office/drawing/2010/main">
                <a:solidFill>
                  <a:srgbClr val="FFFFFF"/>
                </a:solidFill>
              </a14:hiddenFill>
            </a:ext>
          </a:extLst>
        </p:spPr>
      </p:pic>
      <p:pic>
        <p:nvPicPr>
          <p:cNvPr descr="https://media.licdn.com/mpr/mpr/shrink_200_200/AAEAAQAAAAAAAAtXAAAAJDljYmFjMDcyLTJkYjYtNDY2Ny04OTZjLTliMTc0OGJiNGJmMw.png" id="36" name="Picture 2"/>
          <p:cNvPicPr>
            <a:picLocks noChangeArrowheads="1" noChangeAspect="1"/>
          </p:cNvPicPr>
          <p:nvPr/>
        </p:nvPicPr>
        <p:blipFill>
          <a:blip cstate="print" r:embed="rId26">
            <a:extLst>
              <a:ext uri="{28A0092B-C50C-407E-A947-70E740481C1C}">
                <a14:useLocalDpi xmlns:a14="http://schemas.microsoft.com/office/drawing/2010/main" val="0"/>
              </a:ext>
            </a:extLst>
          </a:blip>
          <a:srcRect/>
          <a:stretch>
            <a:fillRect/>
          </a:stretch>
        </p:blipFill>
        <p:spPr bwMode="auto">
          <a:xfrm>
            <a:off x="3231293" y="5879981"/>
            <a:ext cx="558575" cy="558575"/>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p:cNvPicPr>
            <a:picLocks noChangeAspect="1"/>
          </p:cNvPicPr>
          <p:nvPr/>
        </p:nvPicPr>
        <p:blipFill>
          <a:blip r:embed="rId27"/>
          <a:stretch>
            <a:fillRect/>
          </a:stretch>
        </p:blipFill>
        <p:spPr>
          <a:xfrm>
            <a:off x="2908932" y="3695262"/>
            <a:ext cx="901867" cy="462114"/>
          </a:xfrm>
          <a:prstGeom prst="rect">
            <a:avLst/>
          </a:prstGeom>
        </p:spPr>
      </p:pic>
      <p:pic>
        <p:nvPicPr>
          <p:cNvPr descr="Résultat de recherche d'images pour &quot;colliers international maroc&quot;" id="38" name="Picture 2"/>
          <p:cNvPicPr>
            <a:picLocks noChangeArrowheads="1" noChangeAspect="1"/>
          </p:cNvPicPr>
          <p:nvPr/>
        </p:nvPicPr>
        <p:blipFill>
          <a:blip cstate="print" r:embed="rId28">
            <a:extLst>
              <a:ext uri="{28A0092B-C50C-407E-A947-70E740481C1C}">
                <a14:useLocalDpi xmlns:a14="http://schemas.microsoft.com/office/drawing/2010/main" val="0"/>
              </a:ext>
            </a:extLst>
          </a:blip>
          <a:srcRect/>
          <a:stretch>
            <a:fillRect/>
          </a:stretch>
        </p:blipFill>
        <p:spPr bwMode="auto">
          <a:xfrm>
            <a:off x="1681029" y="9009785"/>
            <a:ext cx="725632" cy="488351"/>
          </a:xfrm>
          <a:prstGeom prst="rect">
            <a:avLst/>
          </a:prstGeom>
          <a:noFill/>
          <a:extLst>
            <a:ext uri="{909E8E84-426E-40DD-AFC4-6F175D3DCCD1}">
              <a14:hiddenFill xmlns:a14="http://schemas.microsoft.com/office/drawing/2010/main">
                <a:solidFill>
                  <a:srgbClr val="FFFFFF"/>
                </a:solidFill>
              </a14:hiddenFill>
            </a:ext>
          </a:extLst>
        </p:spPr>
      </p:pic>
      <p:pic>
        <p:nvPicPr>
          <p:cNvPr descr="Résultat de recherche d'images pour &quot;cabinet lazrak&quot;" id="39" name="Picture 4"/>
          <p:cNvPicPr>
            <a:picLocks noChangeArrowheads="1" noChangeAspect="1"/>
          </p:cNvPicPr>
          <p:nvPr/>
        </p:nvPicPr>
        <p:blipFill>
          <a:blip cstate="print" r:embed="rId29">
            <a:extLst>
              <a:ext uri="{28A0092B-C50C-407E-A947-70E740481C1C}">
                <a14:useLocalDpi xmlns:a14="http://schemas.microsoft.com/office/drawing/2010/main" val="0"/>
              </a:ext>
            </a:extLst>
          </a:blip>
          <a:srcRect/>
          <a:stretch>
            <a:fillRect/>
          </a:stretch>
        </p:blipFill>
        <p:spPr bwMode="auto">
          <a:xfrm>
            <a:off x="46175" y="9027527"/>
            <a:ext cx="1368125" cy="389915"/>
          </a:xfrm>
          <a:prstGeom prst="rect">
            <a:avLst/>
          </a:prstGeom>
          <a:noFill/>
          <a:extLst>
            <a:ext uri="{909E8E84-426E-40DD-AFC4-6F175D3DCCD1}">
              <a14:hiddenFill xmlns:a14="http://schemas.microsoft.com/office/drawing/2010/main">
                <a:solidFill>
                  <a:srgbClr val="FFFFFF"/>
                </a:solidFill>
              </a14:hiddenFill>
            </a:ext>
          </a:extLst>
        </p:spPr>
      </p:pic>
      <p:pic>
        <p:nvPicPr>
          <p:cNvPr descr="Résultat de recherche d'images pour &quot;capeval maroc&quot;" id="40" name="Picture 6"/>
          <p:cNvPicPr>
            <a:picLocks noChangeArrowheads="1" noChangeAspect="1"/>
          </p:cNvPicPr>
          <p:nvPr/>
        </p:nvPicPr>
        <p:blipFill>
          <a:blip cstate="print" r:embed="rId30">
            <a:extLst>
              <a:ext uri="{28A0092B-C50C-407E-A947-70E740481C1C}">
                <a14:useLocalDpi xmlns:a14="http://schemas.microsoft.com/office/drawing/2010/main" val="0"/>
              </a:ext>
            </a:extLst>
          </a:blip>
          <a:srcRect/>
          <a:stretch>
            <a:fillRect/>
          </a:stretch>
        </p:blipFill>
        <p:spPr bwMode="auto">
          <a:xfrm>
            <a:off x="2728719" y="9044187"/>
            <a:ext cx="754977" cy="343627"/>
          </a:xfrm>
          <a:prstGeom prst="rect">
            <a:avLst/>
          </a:prstGeom>
          <a:noFill/>
          <a:extLst>
            <a:ext uri="{909E8E84-426E-40DD-AFC4-6F175D3DCCD1}">
              <a14:hiddenFill xmlns:a14="http://schemas.microsoft.com/office/drawing/2010/main">
                <a:solidFill>
                  <a:srgbClr val="FFFFFF"/>
                </a:solidFill>
              </a14:hiddenFill>
            </a:ext>
          </a:extLst>
        </p:spPr>
      </p:pic>
      <p:pic>
        <p:nvPicPr>
          <p:cNvPr descr="\\POSTE2-PC\en cours\Travaux 2015\Dossier administratif 2015\Graphe edit\clients\Logo-BP-VF+S.jpg" id="42" name="Image 41"/>
          <p:cNvPicPr>
            <a:picLocks noChangeAspect="1"/>
          </p:cNvPicPr>
          <p:nvPr/>
        </p:nvPicPr>
        <p:blipFill>
          <a:blip cstate="print" r:embed="rId31">
            <a:extLst>
              <a:ext uri="{28A0092B-C50C-407E-A947-70E740481C1C}">
                <a14:useLocalDpi xmlns:a14="http://schemas.microsoft.com/office/drawing/2010/main" val="0"/>
              </a:ext>
            </a:extLst>
          </a:blip>
          <a:srcRect/>
          <a:stretch>
            <a:fillRect/>
          </a:stretch>
        </p:blipFill>
        <p:spPr bwMode="auto">
          <a:xfrm>
            <a:off x="4327418" y="1046466"/>
            <a:ext cx="804558" cy="506275"/>
          </a:xfrm>
          <a:prstGeom prst="rect">
            <a:avLst/>
          </a:prstGeom>
          <a:noFill/>
          <a:ln>
            <a:noFill/>
          </a:ln>
        </p:spPr>
      </p:pic>
      <p:pic>
        <p:nvPicPr>
          <p:cNvPr id="43" name="Picture 2"/>
          <p:cNvPicPr>
            <a:picLocks noChangeArrowheads="1" noChangeAspect="1"/>
          </p:cNvPicPr>
          <p:nvPr/>
        </p:nvPicPr>
        <p:blipFill>
          <a:blip r:embed="rId32"/>
          <a:srcRect/>
          <a:stretch>
            <a:fillRect/>
          </a:stretch>
        </p:blipFill>
        <p:spPr bwMode="auto">
          <a:xfrm>
            <a:off x="1366474" y="1059633"/>
            <a:ext cx="935629" cy="382046"/>
          </a:xfrm>
          <a:prstGeom prst="rect">
            <a:avLst/>
          </a:prstGeom>
          <a:noFill/>
          <a:ln w="9525">
            <a:noFill/>
            <a:miter lim="800000"/>
            <a:headEnd/>
            <a:tailEnd/>
          </a:ln>
          <a:effectLst/>
        </p:spPr>
      </p:pic>
      <p:pic>
        <p:nvPicPr>
          <p:cNvPr descr="https://www.bmcebank.ma/sites/all/themes/custom/bmcebank/images/xlogo1.png.pagespeed.ic.FVW81wuMDI.png" id="44" name="Picture 4"/>
          <p:cNvPicPr>
            <a:picLocks noChangeArrowheads="1" noChangeAspect="1"/>
          </p:cNvPicPr>
          <p:nvPr/>
        </p:nvPicPr>
        <p:blipFill>
          <a:blip cstate="print" r:embed="rId33">
            <a:extLst>
              <a:ext uri="{28A0092B-C50C-407E-A947-70E740481C1C}">
                <a14:useLocalDpi xmlns:a14="http://schemas.microsoft.com/office/drawing/2010/main" val="0"/>
              </a:ext>
            </a:extLst>
          </a:blip>
          <a:srcRect/>
          <a:stretch>
            <a:fillRect/>
          </a:stretch>
        </p:blipFill>
        <p:spPr bwMode="auto">
          <a:xfrm>
            <a:off x="99270" y="1138053"/>
            <a:ext cx="1146478" cy="212406"/>
          </a:xfrm>
          <a:prstGeom prst="rect">
            <a:avLst/>
          </a:prstGeom>
          <a:noFill/>
          <a:extLst>
            <a:ext uri="{909E8E84-426E-40DD-AFC4-6F175D3DCCD1}">
              <a14:hiddenFill xmlns:a14="http://schemas.microsoft.com/office/drawing/2010/main">
                <a:solidFill>
                  <a:srgbClr val="FFFFFF"/>
                </a:solidFill>
              </a14:hiddenFill>
            </a:ext>
          </a:extLst>
        </p:spPr>
      </p:pic>
      <p:pic>
        <p:nvPicPr>
          <p:cNvPr descr="Résultat de recherche d'images pour &quot;attijari wafa&quot;" id="45" name="Picture 8"/>
          <p:cNvPicPr>
            <a:picLocks noChangeArrowheads="1" noChangeAspect="1"/>
          </p:cNvPicPr>
          <p:nvPr/>
        </p:nvPicPr>
        <p:blipFill>
          <a:blip cstate="print" r:embed="rId34">
            <a:extLst>
              <a:ext uri="{28A0092B-C50C-407E-A947-70E740481C1C}">
                <a14:useLocalDpi xmlns:a14="http://schemas.microsoft.com/office/drawing/2010/main" val="0"/>
              </a:ext>
            </a:extLst>
          </a:blip>
          <a:srcRect/>
          <a:stretch>
            <a:fillRect/>
          </a:stretch>
        </p:blipFill>
        <p:spPr bwMode="auto">
          <a:xfrm>
            <a:off x="2938752" y="1037129"/>
            <a:ext cx="585923" cy="546164"/>
          </a:xfrm>
          <a:prstGeom prst="rect">
            <a:avLst/>
          </a:prstGeom>
          <a:noFill/>
          <a:extLst>
            <a:ext uri="{909E8E84-426E-40DD-AFC4-6F175D3DCCD1}">
              <a14:hiddenFill xmlns:a14="http://schemas.microsoft.com/office/drawing/2010/main">
                <a:solidFill>
                  <a:srgbClr val="FFFFFF"/>
                </a:solidFill>
              </a14:hiddenFill>
            </a:ext>
          </a:extLst>
        </p:spPr>
      </p:pic>
      <p:pic>
        <p:nvPicPr>
          <p:cNvPr descr="Résultat de recherche d'images pour &quot;medz maroc&quot;" id="46" name="Picture 10"/>
          <p:cNvPicPr>
            <a:picLocks noChangeArrowheads="1" noChangeAspect="1"/>
          </p:cNvPicPr>
          <p:nvPr/>
        </p:nvPicPr>
        <p:blipFill>
          <a:blip cstate="print" r:embed="rId35">
            <a:extLst>
              <a:ext uri="{28A0092B-C50C-407E-A947-70E740481C1C}">
                <a14:useLocalDpi xmlns:a14="http://schemas.microsoft.com/office/drawing/2010/main" val="0"/>
              </a:ext>
            </a:extLst>
          </a:blip>
          <a:srcRect/>
          <a:stretch>
            <a:fillRect/>
          </a:stretch>
        </p:blipFill>
        <p:spPr bwMode="auto">
          <a:xfrm>
            <a:off x="3492852" y="2075544"/>
            <a:ext cx="834566" cy="417283"/>
          </a:xfrm>
          <a:prstGeom prst="rect">
            <a:avLst/>
          </a:prstGeom>
          <a:noFill/>
          <a:extLst>
            <a:ext uri="{909E8E84-426E-40DD-AFC4-6F175D3DCCD1}">
              <a14:hiddenFill xmlns:a14="http://schemas.microsoft.com/office/drawing/2010/main">
                <a:solidFill>
                  <a:srgbClr val="FFFFFF"/>
                </a:solidFill>
              </a14:hiddenFill>
            </a:ext>
          </a:extLst>
        </p:spPr>
      </p:pic>
      <p:pic>
        <p:nvPicPr>
          <p:cNvPr descr="Résultat de recherche d'images pour &quot;siemens&quot;" id="47" name="Picture 12"/>
          <p:cNvPicPr>
            <a:picLocks noChangeArrowheads="1" noChangeAspect="1"/>
          </p:cNvPicPr>
          <p:nvPr/>
        </p:nvPicPr>
        <p:blipFill>
          <a:blip cstate="print" r:embed="rId36">
            <a:extLst>
              <a:ext uri="{28A0092B-C50C-407E-A947-70E740481C1C}">
                <a14:useLocalDpi xmlns:a14="http://schemas.microsoft.com/office/drawing/2010/main" val="0"/>
              </a:ext>
            </a:extLst>
          </a:blip>
          <a:srcRect/>
          <a:stretch>
            <a:fillRect/>
          </a:stretch>
        </p:blipFill>
        <p:spPr bwMode="auto">
          <a:xfrm>
            <a:off x="149115" y="5192559"/>
            <a:ext cx="1160437" cy="609230"/>
          </a:xfrm>
          <a:prstGeom prst="rect">
            <a:avLst/>
          </a:prstGeom>
          <a:noFill/>
          <a:extLst>
            <a:ext uri="{909E8E84-426E-40DD-AFC4-6F175D3DCCD1}">
              <a14:hiddenFill xmlns:a14="http://schemas.microsoft.com/office/drawing/2010/main">
                <a:solidFill>
                  <a:srgbClr val="FFFFFF"/>
                </a:solidFill>
              </a14:hiddenFill>
            </a:ext>
          </a:extLst>
        </p:spPr>
      </p:pic>
      <p:pic>
        <p:nvPicPr>
          <p:cNvPr descr="C:\Users\hp4520s\Desktop\eagle.hills.100_1.jpg" id="48" name="Image 47"/>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5465957" y="4902991"/>
            <a:ext cx="898798" cy="898798"/>
          </a:xfrm>
          <a:prstGeom prst="rect">
            <a:avLst/>
          </a:prstGeom>
          <a:noFill/>
          <a:ln>
            <a:noFill/>
          </a:ln>
        </p:spPr>
      </p:pic>
      <p:pic>
        <p:nvPicPr>
          <p:cNvPr id="49" name="Image 48"/>
          <p:cNvPicPr>
            <a:picLocks noChangeAspect="1"/>
          </p:cNvPicPr>
          <p:nvPr/>
        </p:nvPicPr>
        <p:blipFill rotWithShape="1">
          <a:blip r:embed="rId38">
            <a:extLst>
              <a:ext uri="{28A0092B-C50C-407E-A947-70E740481C1C}">
                <a14:useLocalDpi xmlns:a14="http://schemas.microsoft.com/office/drawing/2010/main" val="0"/>
              </a:ext>
            </a:extLst>
          </a:blip>
          <a:srcRect b="13792" l="27318" r="27317" t="12489"/>
          <a:stretch/>
        </p:blipFill>
        <p:spPr>
          <a:xfrm>
            <a:off x="5444620" y="5731716"/>
            <a:ext cx="994263" cy="807839"/>
          </a:xfrm>
          <a:prstGeom prst="rect">
            <a:avLst/>
          </a:prstGeom>
        </p:spPr>
      </p:pic>
      <p:pic>
        <p:nvPicPr>
          <p:cNvPr id="50" name="Image 49"/>
          <p:cNvPicPr>
            <a:picLocks noChangeAspect="1"/>
          </p:cNvPicPr>
          <p:nvPr/>
        </p:nvPicPr>
        <p:blipFill>
          <a:blip cstate="print" r:embed="rId39">
            <a:extLst>
              <a:ext uri="{28A0092B-C50C-407E-A947-70E740481C1C}">
                <a14:useLocalDpi xmlns:a14="http://schemas.microsoft.com/office/drawing/2010/main" val="0"/>
              </a:ext>
            </a:extLst>
          </a:blip>
          <a:stretch>
            <a:fillRect/>
          </a:stretch>
        </p:blipFill>
        <p:spPr>
          <a:xfrm>
            <a:off x="121703" y="5896282"/>
            <a:ext cx="1354111" cy="427490"/>
          </a:xfrm>
          <a:prstGeom prst="rect">
            <a:avLst/>
          </a:prstGeom>
        </p:spPr>
      </p:pic>
      <p:pic>
        <p:nvPicPr>
          <p:cNvPr id="51" name="Image 50"/>
          <p:cNvPicPr>
            <a:picLocks noChangeAspect="1"/>
          </p:cNvPicPr>
          <p:nvPr/>
        </p:nvPicPr>
        <p:blipFill rotWithShape="1">
          <a:blip cstate="print" r:embed="rId40">
            <a:extLst>
              <a:ext uri="{28A0092B-C50C-407E-A947-70E740481C1C}">
                <a14:useLocalDpi xmlns:a14="http://schemas.microsoft.com/office/drawing/2010/main" val="0"/>
              </a:ext>
            </a:extLst>
          </a:blip>
          <a:srcRect b="3975" l="1241" r="762" t="1739"/>
          <a:stretch/>
        </p:blipFill>
        <p:spPr>
          <a:xfrm>
            <a:off x="104284" y="6499509"/>
            <a:ext cx="2376264" cy="432048"/>
          </a:xfrm>
          <a:prstGeom prst="rect">
            <a:avLst/>
          </a:prstGeom>
        </p:spPr>
      </p:pic>
      <p:pic>
        <p:nvPicPr>
          <p:cNvPr descr="Résultat de recherche d'images pour &quot;CBRE&quot;" id="52" name="Picture 14"/>
          <p:cNvPicPr>
            <a:picLocks noChangeArrowheads="1" noChangeAspect="1"/>
          </p:cNvPicPr>
          <p:nvPr/>
        </p:nvPicPr>
        <p:blipFill>
          <a:blip cstate="print" r:embed="rId41">
            <a:extLst>
              <a:ext uri="{28A0092B-C50C-407E-A947-70E740481C1C}">
                <a14:useLocalDpi xmlns:a14="http://schemas.microsoft.com/office/drawing/2010/main" val="0"/>
              </a:ext>
            </a:extLst>
          </a:blip>
          <a:srcRect/>
          <a:stretch>
            <a:fillRect/>
          </a:stretch>
        </p:blipFill>
        <p:spPr bwMode="auto">
          <a:xfrm>
            <a:off x="3706328" y="8965583"/>
            <a:ext cx="837953" cy="487415"/>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p:cNvSpPr txBox="1"/>
          <p:nvPr/>
        </p:nvSpPr>
        <p:spPr>
          <a:xfrm>
            <a:off x="0" y="708685"/>
            <a:ext cx="6858000" cy="240867"/>
          </a:xfrm>
          <a:prstGeom prst="rect">
            <a:avLst/>
          </a:prstGeom>
          <a:solidFill>
            <a:schemeClr val="bg1">
              <a:lumMod val="85000"/>
            </a:schemeClr>
          </a:solidFill>
          <a:ln>
            <a:noFill/>
          </a:ln>
        </p:spPr>
        <p:txBody>
          <a:bodyPr anchor="ctr" anchorCtr="0" bIns="91425" lIns="91425" rIns="91425" tIns="91425">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algn="ctr"/>
            <a:r>
              <a:rPr dirty="0" lang="fr-FR"/>
              <a:t>Banque</a:t>
            </a:r>
          </a:p>
        </p:txBody>
      </p:sp>
      <p:sp>
        <p:nvSpPr>
          <p:cNvPr id="55" name="ZoneTexte 54"/>
          <p:cNvSpPr txBox="1"/>
          <p:nvPr/>
        </p:nvSpPr>
        <p:spPr>
          <a:xfrm>
            <a:off x="0" y="1629313"/>
            <a:ext cx="6858000" cy="264733"/>
          </a:xfrm>
          <a:prstGeom prst="rect">
            <a:avLst/>
          </a:prstGeom>
          <a:solidFill>
            <a:schemeClr val="bg1">
              <a:lumMod val="85000"/>
            </a:schemeClr>
          </a:solidFill>
          <a:ln>
            <a:noFill/>
          </a:ln>
        </p:spPr>
        <p:txBody>
          <a:bodyPr anchor="ctr" anchorCtr="0" bIns="91425" lIns="91425" rIns="91425" tIns="91425">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algn="ctr"/>
            <a:r>
              <a:rPr dirty="0" lang="fr-FR"/>
              <a:t>Institutionnel</a:t>
            </a:r>
          </a:p>
        </p:txBody>
      </p:sp>
      <p:sp>
        <p:nvSpPr>
          <p:cNvPr id="56" name="ZoneTexte 55"/>
          <p:cNvSpPr txBox="1"/>
          <p:nvPr/>
        </p:nvSpPr>
        <p:spPr>
          <a:xfrm>
            <a:off x="2" y="3192280"/>
            <a:ext cx="6857998" cy="226134"/>
          </a:xfrm>
          <a:prstGeom prst="rect">
            <a:avLst/>
          </a:prstGeom>
          <a:solidFill>
            <a:schemeClr val="bg1">
              <a:lumMod val="85000"/>
            </a:schemeClr>
          </a:solidFill>
          <a:ln>
            <a:noFill/>
          </a:ln>
        </p:spPr>
        <p:txBody>
          <a:bodyPr anchor="ctr" anchorCtr="0" bIns="91425" lIns="91425" rIns="91425" tIns="91425">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algn="ctr"/>
            <a:r>
              <a:rPr dirty="0" lang="fr-FR"/>
              <a:t>Promoteur immobilier</a:t>
            </a:r>
          </a:p>
        </p:txBody>
      </p:sp>
      <p:sp>
        <p:nvSpPr>
          <p:cNvPr id="57" name="ZoneTexte 56"/>
          <p:cNvSpPr txBox="1"/>
          <p:nvPr/>
        </p:nvSpPr>
        <p:spPr>
          <a:xfrm>
            <a:off x="1" y="4365617"/>
            <a:ext cx="6868632" cy="226929"/>
          </a:xfrm>
          <a:prstGeom prst="rect">
            <a:avLst/>
          </a:prstGeom>
          <a:solidFill>
            <a:schemeClr val="bg1">
              <a:lumMod val="85000"/>
            </a:schemeClr>
          </a:solidFill>
          <a:ln>
            <a:noFill/>
          </a:ln>
        </p:spPr>
        <p:txBody>
          <a:bodyPr anchor="ctr" anchorCtr="0" bIns="91425" lIns="91425" rIns="91425" tIns="91425">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algn="ctr"/>
            <a:r>
              <a:rPr dirty="0" lang="fr-FR"/>
              <a:t>Investisseur et société</a:t>
            </a:r>
          </a:p>
        </p:txBody>
      </p:sp>
      <p:sp>
        <p:nvSpPr>
          <p:cNvPr id="58" name="ZoneTexte 57"/>
          <p:cNvSpPr txBox="1"/>
          <p:nvPr/>
        </p:nvSpPr>
        <p:spPr>
          <a:xfrm>
            <a:off x="-25599" y="8689600"/>
            <a:ext cx="6883599" cy="212521"/>
          </a:xfrm>
          <a:prstGeom prst="rect">
            <a:avLst/>
          </a:prstGeom>
          <a:solidFill>
            <a:schemeClr val="bg1">
              <a:lumMod val="85000"/>
            </a:schemeClr>
          </a:solidFill>
          <a:ln>
            <a:noFill/>
          </a:ln>
        </p:spPr>
        <p:txBody>
          <a:bodyPr anchor="ctr" anchorCtr="0" bIns="91425" lIns="91425" rIns="91425" tIns="91425">
            <a:noAutofit/>
          </a:bodyPr>
          <a:lstStyle>
            <a:defPPr algn="l" marR="0" rtl="0">
              <a:lnSpc>
                <a:spcPct val="100000"/>
              </a:lnSpc>
              <a:spcBef>
                <a:spcPts val="0"/>
              </a:spcBef>
              <a:spcAft>
                <a:spcPts val="0"/>
              </a:spcAft>
              <a:defRPr lang="fr-FR"/>
            </a:defPPr>
            <a:lvl1pPr indent="228600" marR="0">
              <a:lnSpc>
                <a:spcPct val="100000"/>
              </a:lnSpc>
              <a:spcBef>
                <a:spcPts val="0"/>
              </a:spcBef>
              <a:spcAft>
                <a:spcPts val="0"/>
              </a:spcAft>
              <a:buClr>
                <a:schemeClr val="dk1"/>
              </a:buClr>
              <a:buSzPct val="100000"/>
              <a:buFont typeface="Arial"/>
              <a:buNone/>
              <a:defRPr b="1" baseline="0" cap="none" i="0" strike="noStrike" sz="1600" u="none">
                <a:solidFill>
                  <a:schemeClr val="tx2"/>
                </a:solidFill>
                <a:latin charset="0" panose="020F0502020204030204" pitchFamily="34" typeface="Calibri"/>
                <a:ea panose="00000000000000000000" typeface="Arial"/>
                <a:cs panose="00000000000000000000" typeface="Arial"/>
              </a:defRPr>
            </a:lvl1pPr>
            <a:lvl2pPr indent="228600" marL="0" marR="0">
              <a:lnSpc>
                <a:spcPct val="100000"/>
              </a:lnSpc>
              <a:spcBef>
                <a:spcPts val="0"/>
              </a:spcBef>
              <a:spcAft>
                <a:spcPts val="0"/>
              </a:spcAft>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2pPr>
            <a:lvl3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3pPr>
            <a:lvl4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4pPr>
            <a:lvl5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5pPr>
            <a:lvl6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6pPr>
            <a:lvl7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7pPr>
            <a:lvl8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8pPr>
            <a:lvl9pPr indent="228600" marL="0">
              <a:spcBef>
                <a:spcPts val="0"/>
              </a:spcBef>
              <a:buClr>
                <a:schemeClr val="dk1"/>
              </a:buClr>
              <a:buSzPct val="100000"/>
              <a:buFont typeface="Arial"/>
              <a:buNone/>
              <a:defRPr b="1" baseline="0" cap="none" i="0" strike="noStrike" sz="3600" u="none">
                <a:solidFill>
                  <a:schemeClr val="dk1"/>
                </a:solidFill>
                <a:latin panose="00000000000000000000" typeface="Arial"/>
                <a:ea panose="00000000000000000000" typeface="Arial"/>
                <a:cs panose="00000000000000000000" typeface="Arial"/>
              </a:defRPr>
            </a:lvl9pPr>
          </a:lstStyle>
          <a:p>
            <a:pPr algn="ctr"/>
            <a:r>
              <a:rPr dirty="0" lang="fr-FR"/>
              <a:t>Confrère</a:t>
            </a:r>
          </a:p>
        </p:txBody>
      </p:sp>
      <p:pic>
        <p:nvPicPr>
          <p:cNvPr id="59" name="Image 58"/>
          <p:cNvPicPr>
            <a:picLocks noChangeAspect="1"/>
          </p:cNvPicPr>
          <p:nvPr/>
        </p:nvPicPr>
        <p:blipFill>
          <a:blip cstate="print" r:embed="rId42">
            <a:extLst>
              <a:ext uri="{28A0092B-C50C-407E-A947-70E740481C1C}">
                <a14:useLocalDpi xmlns:a14="http://schemas.microsoft.com/office/drawing/2010/main" val="0"/>
              </a:ext>
            </a:extLst>
          </a:blip>
          <a:stretch>
            <a:fillRect/>
          </a:stretch>
        </p:blipFill>
        <p:spPr>
          <a:xfrm>
            <a:off x="5212415" y="1083650"/>
            <a:ext cx="901245" cy="418957"/>
          </a:xfrm>
          <a:prstGeom prst="rect">
            <a:avLst/>
          </a:prstGeom>
        </p:spPr>
      </p:pic>
      <p:pic>
        <p:nvPicPr>
          <p:cNvPr id="60" name="Image 59"/>
          <p:cNvPicPr>
            <a:picLocks noChangeAspect="1"/>
          </p:cNvPicPr>
          <p:nvPr/>
        </p:nvPicPr>
        <p:blipFill>
          <a:blip cstate="print" r:embed="rId43">
            <a:extLst>
              <a:ext uri="{28A0092B-C50C-407E-A947-70E740481C1C}">
                <a14:useLocalDpi xmlns:a14="http://schemas.microsoft.com/office/drawing/2010/main" val="0"/>
              </a:ext>
            </a:extLst>
          </a:blip>
          <a:stretch>
            <a:fillRect/>
          </a:stretch>
        </p:blipFill>
        <p:spPr>
          <a:xfrm>
            <a:off x="3605453" y="1001826"/>
            <a:ext cx="641526" cy="577374"/>
          </a:xfrm>
          <a:prstGeom prst="rect">
            <a:avLst/>
          </a:prstGeom>
        </p:spPr>
      </p:pic>
      <p:pic>
        <p:nvPicPr>
          <p:cNvPr id="61" name="Image 60"/>
          <p:cNvPicPr>
            <a:picLocks noChangeAspect="1"/>
          </p:cNvPicPr>
          <p:nvPr/>
        </p:nvPicPr>
        <p:blipFill rotWithShape="1">
          <a:blip r:embed="rId44">
            <a:extLst>
              <a:ext uri="{28A0092B-C50C-407E-A947-70E740481C1C}">
                <a14:useLocalDpi xmlns:a14="http://schemas.microsoft.com/office/drawing/2010/main" val="0"/>
              </a:ext>
            </a:extLst>
          </a:blip>
          <a:srcRect b="87432" l="34058" r="52292" t="2043"/>
          <a:stretch/>
        </p:blipFill>
        <p:spPr>
          <a:xfrm>
            <a:off x="5894187" y="1948026"/>
            <a:ext cx="858283" cy="660218"/>
          </a:xfrm>
          <a:prstGeom prst="rect">
            <a:avLst/>
          </a:prstGeom>
        </p:spPr>
      </p:pic>
      <p:pic>
        <p:nvPicPr>
          <p:cNvPr id="62" name="Image 61"/>
          <p:cNvPicPr>
            <a:picLocks noChangeAspect="1"/>
          </p:cNvPicPr>
          <p:nvPr/>
        </p:nvPicPr>
        <p:blipFill rotWithShape="1">
          <a:blip r:embed="rId44">
            <a:extLst>
              <a:ext uri="{28A0092B-C50C-407E-A947-70E740481C1C}">
                <a14:useLocalDpi xmlns:a14="http://schemas.microsoft.com/office/drawing/2010/main" val="0"/>
              </a:ext>
            </a:extLst>
          </a:blip>
          <a:srcRect b="15913" l="79122" r="4078" t="74614"/>
          <a:stretch/>
        </p:blipFill>
        <p:spPr>
          <a:xfrm>
            <a:off x="2796384" y="6442953"/>
            <a:ext cx="977510" cy="549849"/>
          </a:xfrm>
          <a:prstGeom prst="rect">
            <a:avLst/>
          </a:prstGeom>
        </p:spPr>
      </p:pic>
      <p:pic>
        <p:nvPicPr>
          <p:cNvPr id="63" name="Image 62"/>
          <p:cNvPicPr>
            <a:picLocks noChangeAspect="1"/>
          </p:cNvPicPr>
          <p:nvPr/>
        </p:nvPicPr>
        <p:blipFill rotWithShape="1">
          <a:blip r:embed="rId44">
            <a:extLst>
              <a:ext uri="{28A0092B-C50C-407E-A947-70E740481C1C}">
                <a14:useLocalDpi xmlns:a14="http://schemas.microsoft.com/office/drawing/2010/main" val="0"/>
              </a:ext>
            </a:extLst>
          </a:blip>
          <a:srcRect b="59070" l="82272" r="5128" t="31456"/>
          <a:stretch/>
        </p:blipFill>
        <p:spPr>
          <a:xfrm>
            <a:off x="5091123" y="1957669"/>
            <a:ext cx="857870" cy="643402"/>
          </a:xfrm>
          <a:prstGeom prst="rect">
            <a:avLst/>
          </a:prstGeom>
        </p:spPr>
      </p:pic>
      <p:pic>
        <p:nvPicPr>
          <p:cNvPr id="64" name="Image 63"/>
          <p:cNvPicPr>
            <a:picLocks noChangeAspect="1"/>
          </p:cNvPicPr>
          <p:nvPr/>
        </p:nvPicPr>
        <p:blipFill rotWithShape="1">
          <a:blip r:embed="rId44">
            <a:extLst>
              <a:ext uri="{28A0092B-C50C-407E-A947-70E740481C1C}">
                <a14:useLocalDpi xmlns:a14="http://schemas.microsoft.com/office/drawing/2010/main" val="0"/>
              </a:ext>
            </a:extLst>
          </a:blip>
          <a:srcRect b="47614" l="37001" r="24150" t="41860"/>
          <a:stretch/>
        </p:blipFill>
        <p:spPr>
          <a:xfrm>
            <a:off x="107757" y="7033355"/>
            <a:ext cx="2226097" cy="601648"/>
          </a:xfrm>
          <a:prstGeom prst="rect">
            <a:avLst/>
          </a:prstGeom>
        </p:spPr>
      </p:pic>
      <p:pic>
        <p:nvPicPr>
          <p:cNvPr id="65" name="Image 64"/>
          <p:cNvPicPr>
            <a:picLocks noChangeAspect="1"/>
          </p:cNvPicPr>
          <p:nvPr/>
        </p:nvPicPr>
        <p:blipFill rotWithShape="1">
          <a:blip r:embed="rId44">
            <a:extLst>
              <a:ext uri="{28A0092B-C50C-407E-A947-70E740481C1C}">
                <a14:useLocalDpi xmlns:a14="http://schemas.microsoft.com/office/drawing/2010/main" val="0"/>
              </a:ext>
            </a:extLst>
          </a:blip>
          <a:srcRect b="25508" l="70601" r="15749" t="63965"/>
          <a:stretch/>
        </p:blipFill>
        <p:spPr>
          <a:xfrm>
            <a:off x="2588571" y="6955636"/>
            <a:ext cx="936104" cy="720080"/>
          </a:xfrm>
          <a:prstGeom prst="rect">
            <a:avLst/>
          </a:prstGeom>
        </p:spPr>
      </p:pic>
      <p:pic>
        <p:nvPicPr>
          <p:cNvPr id="66" name="Image 65"/>
          <p:cNvPicPr>
            <a:picLocks noChangeAspect="1"/>
          </p:cNvPicPr>
          <p:nvPr/>
        </p:nvPicPr>
        <p:blipFill rotWithShape="1">
          <a:blip r:embed="rId44">
            <a:extLst>
              <a:ext uri="{28A0092B-C50C-407E-A947-70E740481C1C}">
                <a14:useLocalDpi xmlns:a14="http://schemas.microsoft.com/office/drawing/2010/main" val="0"/>
              </a:ext>
            </a:extLst>
          </a:blip>
          <a:srcRect b="80245" l="29650" r="54600" t="13439"/>
          <a:stretch/>
        </p:blipFill>
        <p:spPr>
          <a:xfrm>
            <a:off x="4030633" y="6483693"/>
            <a:ext cx="1080120" cy="432048"/>
          </a:xfrm>
          <a:prstGeom prst="rect">
            <a:avLst/>
          </a:prstGeom>
        </p:spPr>
      </p:pic>
      <p:pic>
        <p:nvPicPr>
          <p:cNvPr id="67" name="Image 66"/>
          <p:cNvPicPr>
            <a:picLocks noChangeAspect="1"/>
          </p:cNvPicPr>
          <p:nvPr/>
        </p:nvPicPr>
        <p:blipFill rotWithShape="1">
          <a:blip r:embed="rId44">
            <a:extLst>
              <a:ext uri="{28A0092B-C50C-407E-A947-70E740481C1C}">
                <a14:useLocalDpi xmlns:a14="http://schemas.microsoft.com/office/drawing/2010/main" val="0"/>
              </a:ext>
            </a:extLst>
          </a:blip>
          <a:srcRect b="69719" l="47501" r="38849" t="23966"/>
          <a:stretch/>
        </p:blipFill>
        <p:spPr>
          <a:xfrm>
            <a:off x="3614075" y="7139489"/>
            <a:ext cx="936105" cy="432048"/>
          </a:xfrm>
          <a:prstGeom prst="rect">
            <a:avLst/>
          </a:prstGeom>
        </p:spPr>
      </p:pic>
      <p:pic>
        <p:nvPicPr>
          <p:cNvPr id="68" name="Image 67"/>
          <p:cNvPicPr>
            <a:picLocks noChangeAspect="1"/>
          </p:cNvPicPr>
          <p:nvPr/>
        </p:nvPicPr>
        <p:blipFill rotWithShape="1">
          <a:blip r:embed="rId44">
            <a:extLst>
              <a:ext uri="{28A0092B-C50C-407E-A947-70E740481C1C}">
                <a14:useLocalDpi xmlns:a14="http://schemas.microsoft.com/office/drawing/2010/main" val="0"/>
              </a:ext>
            </a:extLst>
          </a:blip>
          <a:srcRect b="59193" l="66400" r="19950" t="32387"/>
          <a:stretch/>
        </p:blipFill>
        <p:spPr>
          <a:xfrm>
            <a:off x="5428651" y="6437291"/>
            <a:ext cx="936104" cy="576064"/>
          </a:xfrm>
          <a:prstGeom prst="rect">
            <a:avLst/>
          </a:prstGeom>
        </p:spPr>
      </p:pic>
      <p:pic>
        <p:nvPicPr>
          <p:cNvPr id="69" name="Image 68"/>
          <p:cNvPicPr>
            <a:picLocks noChangeAspect="1"/>
          </p:cNvPicPr>
          <p:nvPr/>
        </p:nvPicPr>
        <p:blipFill rotWithShape="1">
          <a:blip r:embed="rId44">
            <a:extLst>
              <a:ext uri="{28A0092B-C50C-407E-A947-70E740481C1C}">
                <a14:useLocalDpi xmlns:a14="http://schemas.microsoft.com/office/drawing/2010/main" val="0"/>
              </a:ext>
            </a:extLst>
          </a:blip>
          <a:srcRect b="16034" l="33852" r="55649" t="71334"/>
          <a:stretch/>
        </p:blipFill>
        <p:spPr>
          <a:xfrm>
            <a:off x="5836356" y="6966169"/>
            <a:ext cx="557362" cy="668834"/>
          </a:xfrm>
          <a:prstGeom prst="rect">
            <a:avLst/>
          </a:prstGeom>
        </p:spPr>
      </p:pic>
      <p:pic>
        <p:nvPicPr>
          <p:cNvPr id="70" name="Image 69"/>
          <p:cNvPicPr>
            <a:picLocks noChangeAspect="1"/>
          </p:cNvPicPr>
          <p:nvPr/>
        </p:nvPicPr>
        <p:blipFill rotWithShape="1">
          <a:blip r:embed="rId44">
            <a:extLst>
              <a:ext uri="{28A0092B-C50C-407E-A947-70E740481C1C}">
                <a14:useLocalDpi xmlns:a14="http://schemas.microsoft.com/office/drawing/2010/main" val="0"/>
              </a:ext>
            </a:extLst>
          </a:blip>
          <a:srcRect b="28666" l="28601" r="56699" t="65018"/>
          <a:stretch/>
        </p:blipFill>
        <p:spPr>
          <a:xfrm>
            <a:off x="4717887" y="7083078"/>
            <a:ext cx="1008112" cy="432048"/>
          </a:xfrm>
          <a:prstGeom prst="rect">
            <a:avLst/>
          </a:prstGeom>
        </p:spPr>
      </p:pic>
      <p:pic>
        <p:nvPicPr>
          <p:cNvPr id="71" name="Image 70"/>
          <p:cNvPicPr>
            <a:picLocks noChangeAspect="1"/>
          </p:cNvPicPr>
          <p:nvPr/>
        </p:nvPicPr>
        <p:blipFill rotWithShape="1">
          <a:blip r:embed="rId44">
            <a:extLst>
              <a:ext uri="{28A0092B-C50C-407E-A947-70E740481C1C}">
                <a14:useLocalDpi xmlns:a14="http://schemas.microsoft.com/office/drawing/2010/main" val="0"/>
              </a:ext>
            </a:extLst>
          </a:blip>
          <a:srcRect b="25508" l="17051" r="73499" t="63966"/>
          <a:stretch/>
        </p:blipFill>
        <p:spPr>
          <a:xfrm>
            <a:off x="1536196" y="2601071"/>
            <a:ext cx="525396" cy="583773"/>
          </a:xfrm>
          <a:prstGeom prst="rect">
            <a:avLst/>
          </a:prstGeom>
        </p:spPr>
      </p:pic>
      <p:pic>
        <p:nvPicPr>
          <p:cNvPr id="72" name="Image 71"/>
          <p:cNvPicPr>
            <a:picLocks noChangeAspect="1"/>
          </p:cNvPicPr>
          <p:nvPr/>
        </p:nvPicPr>
        <p:blipFill rotWithShape="1">
          <a:blip r:embed="rId44">
            <a:extLst>
              <a:ext uri="{28A0092B-C50C-407E-A947-70E740481C1C}">
                <a14:useLocalDpi xmlns:a14="http://schemas.microsoft.com/office/drawing/2010/main" val="0"/>
              </a:ext>
            </a:extLst>
          </a:blip>
          <a:srcRect b="27613" l="2351" r="85049" t="66071"/>
          <a:stretch/>
        </p:blipFill>
        <p:spPr>
          <a:xfrm>
            <a:off x="46175" y="7698301"/>
            <a:ext cx="864096" cy="432048"/>
          </a:xfrm>
          <a:prstGeom prst="rect">
            <a:avLst/>
          </a:prstGeom>
        </p:spPr>
      </p:pic>
      <p:pic>
        <p:nvPicPr>
          <p:cNvPr id="73" name="Image 72"/>
          <p:cNvPicPr>
            <a:picLocks noChangeAspect="1"/>
          </p:cNvPicPr>
          <p:nvPr/>
        </p:nvPicPr>
        <p:blipFill rotWithShape="1">
          <a:blip r:embed="rId44">
            <a:extLst>
              <a:ext uri="{28A0092B-C50C-407E-A947-70E740481C1C}">
                <a14:useLocalDpi xmlns:a14="http://schemas.microsoft.com/office/drawing/2010/main" val="0"/>
              </a:ext>
            </a:extLst>
          </a:blip>
          <a:srcRect b="79192" l="82150" r="4200" t="12387"/>
          <a:stretch/>
        </p:blipFill>
        <p:spPr>
          <a:xfrm>
            <a:off x="993036" y="7606195"/>
            <a:ext cx="936105" cy="576064"/>
          </a:xfrm>
          <a:prstGeom prst="rect">
            <a:avLst/>
          </a:prstGeom>
        </p:spPr>
      </p:pic>
      <p:pic>
        <p:nvPicPr>
          <p:cNvPr id="74" name="Image 73"/>
          <p:cNvPicPr>
            <a:picLocks noChangeAspect="1"/>
          </p:cNvPicPr>
          <p:nvPr/>
        </p:nvPicPr>
        <p:blipFill rotWithShape="1">
          <a:blip r:embed="rId44">
            <a:extLst>
              <a:ext uri="{28A0092B-C50C-407E-A947-70E740481C1C}">
                <a14:useLocalDpi xmlns:a14="http://schemas.microsoft.com/office/drawing/2010/main" val="0"/>
              </a:ext>
            </a:extLst>
          </a:blip>
          <a:srcRect b="16035" l="48551" r="40949" t="75544"/>
          <a:stretch/>
        </p:blipFill>
        <p:spPr>
          <a:xfrm>
            <a:off x="1941946" y="7684895"/>
            <a:ext cx="720081" cy="576064"/>
          </a:xfrm>
          <a:prstGeom prst="rect">
            <a:avLst/>
          </a:prstGeom>
        </p:spPr>
      </p:pic>
      <p:pic>
        <p:nvPicPr>
          <p:cNvPr id="75" name="Image 74"/>
          <p:cNvPicPr>
            <a:picLocks noChangeAspect="1"/>
          </p:cNvPicPr>
          <p:nvPr/>
        </p:nvPicPr>
        <p:blipFill rotWithShape="1">
          <a:blip r:embed="rId44">
            <a:extLst>
              <a:ext uri="{28A0092B-C50C-407E-A947-70E740481C1C}">
                <a14:useLocalDpi xmlns:a14="http://schemas.microsoft.com/office/drawing/2010/main" val="0"/>
              </a:ext>
            </a:extLst>
          </a:blip>
          <a:srcRect b="3174" l="2100" r="87400" t="86299"/>
          <a:stretch/>
        </p:blipFill>
        <p:spPr>
          <a:xfrm>
            <a:off x="2744930" y="7666216"/>
            <a:ext cx="588664" cy="588664"/>
          </a:xfrm>
          <a:prstGeom prst="rect">
            <a:avLst/>
          </a:prstGeom>
        </p:spPr>
      </p:pic>
      <p:pic>
        <p:nvPicPr>
          <p:cNvPr id="76" name="Image 75"/>
          <p:cNvPicPr>
            <a:picLocks noChangeAspect="1"/>
          </p:cNvPicPr>
          <p:nvPr/>
        </p:nvPicPr>
        <p:blipFill rotWithShape="1">
          <a:blip r:embed="rId44">
            <a:extLst>
              <a:ext uri="{28A0092B-C50C-407E-A947-70E740481C1C}">
                <a14:useLocalDpi xmlns:a14="http://schemas.microsoft.com/office/drawing/2010/main" val="0"/>
              </a:ext>
            </a:extLst>
          </a:blip>
          <a:srcRect b="68422" l="17850" r="72700" t="24209"/>
          <a:stretch/>
        </p:blipFill>
        <p:spPr>
          <a:xfrm>
            <a:off x="3612119" y="7681471"/>
            <a:ext cx="745056" cy="579488"/>
          </a:xfrm>
          <a:prstGeom prst="rect">
            <a:avLst/>
          </a:prstGeom>
        </p:spPr>
      </p:pic>
      <p:pic>
        <p:nvPicPr>
          <p:cNvPr id="77" name="Image 76"/>
          <p:cNvPicPr>
            <a:picLocks noChangeAspect="1"/>
          </p:cNvPicPr>
          <p:nvPr/>
        </p:nvPicPr>
        <p:blipFill rotWithShape="1">
          <a:blip r:embed="rId44">
            <a:extLst>
              <a:ext uri="{28A0092B-C50C-407E-A947-70E740481C1C}">
                <a14:useLocalDpi xmlns:a14="http://schemas.microsoft.com/office/drawing/2010/main" val="0"/>
              </a:ext>
            </a:extLst>
          </a:blip>
          <a:srcRect b="67614" l="31751" r="55649" t="22913"/>
          <a:stretch/>
        </p:blipFill>
        <p:spPr>
          <a:xfrm>
            <a:off x="4567798" y="7579139"/>
            <a:ext cx="864097" cy="648072"/>
          </a:xfrm>
          <a:prstGeom prst="rect">
            <a:avLst/>
          </a:prstGeom>
        </p:spPr>
      </p:pic>
      <p:pic>
        <p:nvPicPr>
          <p:cNvPr id="78" name="Imag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293283" y="1026525"/>
            <a:ext cx="438095" cy="533333"/>
          </a:xfrm>
          <a:prstGeom prst="rect">
            <a:avLst/>
          </a:prstGeom>
        </p:spPr>
      </p:pic>
      <p:pic>
        <p:nvPicPr>
          <p:cNvPr id="79" name="Image 78"/>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5787046" y="7601495"/>
            <a:ext cx="561905" cy="676190"/>
          </a:xfrm>
          <a:prstGeom prst="rect">
            <a:avLst/>
          </a:prstGeom>
        </p:spPr>
      </p:pic>
      <p:pic>
        <p:nvPicPr>
          <p:cNvPr id="80" name="Image 79"/>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73729" y="8206874"/>
            <a:ext cx="876190" cy="390476"/>
          </a:xfrm>
          <a:prstGeom prst="rect">
            <a:avLst/>
          </a:prstGeom>
        </p:spPr>
      </p:pic>
      <p:pic>
        <p:nvPicPr>
          <p:cNvPr id="81" name="Image 80"/>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44450" y="8130349"/>
            <a:ext cx="714286" cy="495238"/>
          </a:xfrm>
          <a:prstGeom prst="rect">
            <a:avLst/>
          </a:prstGeom>
        </p:spPr>
      </p:pic>
    </p:spTree>
    <p:extLst>
      <p:ext uri="{BB962C8B-B14F-4D97-AF65-F5344CB8AC3E}">
        <p14:creationId xmlns:p14="http://schemas.microsoft.com/office/powerpoint/2010/main" val="220946174"/>
      </p:ext>
    </p:extLst>
  </p:cSld>
  <p:clrMapOvr>
    <a:masterClrMapping/>
  </p:clrMapOvr>
  <p:transition spd="slow">
    <p:cut/>
  </p:transition>
  <p:timing>
    <p:tnLst>
      <p:par>
        <p:cTn dur="indefinite" id="1" nodeType="tmRoot" restart="never"/>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7"/>
          <p:cNvSpPr/>
          <p:nvPr/>
        </p:nvSpPr>
        <p:spPr>
          <a:xfrm>
            <a:off x="1" y="5817096"/>
            <a:ext cx="6858000" cy="2087656"/>
          </a:xfrm>
          <a:prstGeom prst="rect">
            <a:avLst/>
          </a:prstGeom>
          <a:solidFill>
            <a:schemeClr val="tx2"/>
          </a:solidFill>
        </p:spPr>
        <p:txBody>
          <a:bodyPr anchor="ctr" anchorCtr="0" wrap="square">
            <a:noAutofit/>
          </a:bodyPr>
          <a:lstStyle/>
          <a:p>
            <a:pPr algn="ctr"/>
            <a:r>
              <a:rPr dirty="0" lang="fr-FR" sz="2000">
                <a:solidFill>
                  <a:schemeClr val="bg1"/>
                </a:solidFill>
                <a:latin charset="0" panose="020F0302020204030204" pitchFamily="34" typeface="Calibri Light"/>
                <a:cs charset="-78" panose="03020402040406030203" pitchFamily="66" typeface="Arabic Typesetting"/>
              </a:rPr>
              <a:t>Nous restons à votre entière disposition pour vous apporter toute information nécessaire.</a:t>
            </a:r>
          </a:p>
        </p:txBody>
      </p:sp>
      <p:sp>
        <p:nvSpPr>
          <p:cNvPr id="10" name="Text Box 3"/>
          <p:cNvSpPr txBox="1">
            <a:spLocks noChangeArrowheads="1"/>
          </p:cNvSpPr>
          <p:nvPr/>
        </p:nvSpPr>
        <p:spPr bwMode="auto">
          <a:xfrm>
            <a:off x="1" y="9345488"/>
            <a:ext cx="6857999"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bIns="66040" compatLnSpc="1" lIns="132080" numCol="1" rIns="132080" tIns="66040" vert="horz" wrap="square">
            <a:prstTxWarp prst="textNoShape">
              <a:avLst/>
            </a:prstTxWarp>
          </a:bodyPr>
          <a:lstStyle/>
          <a:p>
            <a:pPr algn="ctr" eaLnBrk="0" fontAlgn="base" hangingPunct="0" lvl="0">
              <a:spcBef>
                <a:spcPct val="0"/>
              </a:spcBef>
              <a:spcAft>
                <a:spcPct val="0"/>
              </a:spcAft>
            </a:pPr>
            <a:r>
              <a:rPr altLang="fr-FR" b="1" dirty="0" lang="fr-FR" sz="700">
                <a:solidFill>
                  <a:schemeClr val="bg1">
                    <a:lumMod val="50000"/>
                  </a:schemeClr>
                </a:solidFill>
              </a:rPr>
              <a:t>Terra Modus, SARLAU au capital de 2.500.000,00 </a:t>
            </a:r>
            <a:r>
              <a:rPr altLang="fr-FR" b="1" dirty="0" err="1" lang="fr-FR" sz="700">
                <a:solidFill>
                  <a:schemeClr val="bg1">
                    <a:lumMod val="50000"/>
                  </a:schemeClr>
                </a:solidFill>
              </a:rPr>
              <a:t>dhs</a:t>
            </a:r>
            <a:r>
              <a:rPr altLang="fr-FR" b="1" dirty="0" lang="fr-FR" sz="700">
                <a:solidFill>
                  <a:schemeClr val="bg1">
                    <a:lumMod val="50000"/>
                  </a:schemeClr>
                </a:solidFill>
              </a:rPr>
              <a:t>. Siège : Résidence </a:t>
            </a:r>
            <a:r>
              <a:rPr altLang="fr-FR" b="1" dirty="0" err="1" lang="fr-FR" sz="700">
                <a:solidFill>
                  <a:schemeClr val="bg1">
                    <a:lumMod val="50000"/>
                  </a:schemeClr>
                </a:solidFill>
              </a:rPr>
              <a:t>Essaada</a:t>
            </a:r>
            <a:r>
              <a:rPr altLang="fr-FR" b="1" dirty="0" lang="fr-FR" sz="700">
                <a:solidFill>
                  <a:schemeClr val="bg1">
                    <a:lumMod val="50000"/>
                  </a:schemeClr>
                </a:solidFill>
              </a:rPr>
              <a:t>, </a:t>
            </a:r>
            <a:r>
              <a:rPr altLang="fr-FR" b="1" dirty="0" err="1" lang="fr-FR" sz="700">
                <a:solidFill>
                  <a:schemeClr val="bg1">
                    <a:lumMod val="50000"/>
                  </a:schemeClr>
                </a:solidFill>
              </a:rPr>
              <a:t>Imm</a:t>
            </a:r>
            <a:r>
              <a:rPr altLang="fr-FR" b="1" dirty="0" lang="fr-FR" sz="700">
                <a:solidFill>
                  <a:schemeClr val="bg1">
                    <a:lumMod val="50000"/>
                  </a:schemeClr>
                </a:solidFill>
              </a:rPr>
              <a:t> A, </a:t>
            </a:r>
            <a:r>
              <a:rPr altLang="fr-FR" b="1" dirty="0" err="1" lang="fr-FR" sz="700">
                <a:solidFill>
                  <a:schemeClr val="bg1">
                    <a:lumMod val="50000"/>
                  </a:schemeClr>
                </a:solidFill>
              </a:rPr>
              <a:t>Appt</a:t>
            </a:r>
            <a:r>
              <a:rPr altLang="fr-FR" b="1" dirty="0" lang="fr-FR" sz="700">
                <a:solidFill>
                  <a:schemeClr val="bg1">
                    <a:lumMod val="50000"/>
                  </a:schemeClr>
                </a:solidFill>
              </a:rPr>
              <a:t> 03, 461 Boulevard Amina </a:t>
            </a:r>
            <a:r>
              <a:rPr altLang="fr-FR" b="1" dirty="0" err="1" lang="fr-FR" sz="700">
                <a:solidFill>
                  <a:schemeClr val="bg1">
                    <a:lumMod val="50000"/>
                  </a:schemeClr>
                </a:solidFill>
              </a:rPr>
              <a:t>Bint</a:t>
            </a:r>
            <a:r>
              <a:rPr altLang="fr-FR" b="1" dirty="0" lang="fr-FR" sz="700">
                <a:solidFill>
                  <a:schemeClr val="bg1">
                    <a:lumMod val="50000"/>
                  </a:schemeClr>
                </a:solidFill>
              </a:rPr>
              <a:t> </a:t>
            </a:r>
            <a:r>
              <a:rPr altLang="fr-FR" b="1" dirty="0" err="1" lang="fr-FR" sz="700">
                <a:solidFill>
                  <a:schemeClr val="bg1">
                    <a:lumMod val="50000"/>
                  </a:schemeClr>
                </a:solidFill>
              </a:rPr>
              <a:t>Wahb</a:t>
            </a:r>
            <a:r>
              <a:rPr altLang="fr-FR" b="1" dirty="0" lang="fr-FR" sz="700">
                <a:solidFill>
                  <a:schemeClr val="bg1">
                    <a:lumMod val="50000"/>
                  </a:schemeClr>
                </a:solidFill>
              </a:rPr>
              <a:t>, Hay </a:t>
            </a:r>
            <a:r>
              <a:rPr altLang="fr-FR" b="1" dirty="0" err="1" lang="fr-FR" sz="700">
                <a:solidFill>
                  <a:schemeClr val="bg1">
                    <a:lumMod val="50000"/>
                  </a:schemeClr>
                </a:solidFill>
              </a:rPr>
              <a:t>Ibnou</a:t>
            </a:r>
            <a:r>
              <a:rPr altLang="fr-FR" b="1" dirty="0" lang="fr-FR" sz="700">
                <a:solidFill>
                  <a:schemeClr val="bg1">
                    <a:lumMod val="50000"/>
                  </a:schemeClr>
                </a:solidFill>
              </a:rPr>
              <a:t> </a:t>
            </a:r>
            <a:r>
              <a:rPr altLang="fr-FR" b="1" dirty="0" err="1" lang="fr-FR" sz="700">
                <a:solidFill>
                  <a:schemeClr val="bg1">
                    <a:lumMod val="50000"/>
                  </a:schemeClr>
                </a:solidFill>
              </a:rPr>
              <a:t>Rochd</a:t>
            </a:r>
            <a:r>
              <a:rPr altLang="fr-FR" b="1" dirty="0" lang="fr-FR" sz="700">
                <a:solidFill>
                  <a:schemeClr val="bg1">
                    <a:lumMod val="50000"/>
                  </a:schemeClr>
                </a:solidFill>
              </a:rPr>
              <a:t>, Al </a:t>
            </a:r>
            <a:r>
              <a:rPr altLang="fr-FR" b="1" dirty="0" err="1" lang="fr-FR" sz="700">
                <a:solidFill>
                  <a:schemeClr val="bg1">
                    <a:lumMod val="50000"/>
                  </a:schemeClr>
                </a:solidFill>
              </a:rPr>
              <a:t>Wifak</a:t>
            </a:r>
            <a:r>
              <a:rPr altLang="fr-FR" b="1" dirty="0" lang="fr-FR" sz="700">
                <a:solidFill>
                  <a:schemeClr val="bg1">
                    <a:lumMod val="50000"/>
                  </a:schemeClr>
                </a:solidFill>
              </a:rPr>
              <a:t>, </a:t>
            </a:r>
            <a:r>
              <a:rPr altLang="fr-FR" b="1" dirty="0" err="1" lang="fr-FR" sz="700">
                <a:solidFill>
                  <a:schemeClr val="bg1">
                    <a:lumMod val="50000"/>
                  </a:schemeClr>
                </a:solidFill>
              </a:rPr>
              <a:t>Témara</a:t>
            </a:r>
            <a:endParaRPr altLang="fr-FR" b="1" dirty="0" lang="fr-FR" sz="700">
              <a:solidFill>
                <a:schemeClr val="bg1">
                  <a:lumMod val="50000"/>
                </a:schemeClr>
              </a:solidFill>
            </a:endParaRPr>
          </a:p>
          <a:p>
            <a:pPr algn="ctr" eaLnBrk="0" fontAlgn="base" hangingPunct="0" lvl="0">
              <a:spcBef>
                <a:spcPct val="0"/>
              </a:spcBef>
              <a:spcAft>
                <a:spcPct val="0"/>
              </a:spcAft>
            </a:pPr>
            <a:r>
              <a:rPr altLang="fr-FR" b="1" dirty="0" lang="fr-FR" sz="700">
                <a:solidFill>
                  <a:schemeClr val="bg1">
                    <a:lumMod val="50000"/>
                  </a:schemeClr>
                </a:solidFill>
              </a:rPr>
              <a:t>Code Postal : 12040 Tél : </a:t>
            </a:r>
            <a:r>
              <a:rPr altLang="fr-FR" b="1" dirty="0" lang="fr-FR" sz="700">
                <a:solidFill>
                  <a:srgbClr val="0070C0"/>
                </a:solidFill>
              </a:rPr>
              <a:t>0537646903</a:t>
            </a:r>
            <a:r>
              <a:rPr altLang="fr-FR" b="1" dirty="0" lang="fr-FR" sz="700">
                <a:solidFill>
                  <a:schemeClr val="bg1">
                    <a:lumMod val="50000"/>
                  </a:schemeClr>
                </a:solidFill>
              </a:rPr>
              <a:t> Fax </a:t>
            </a:r>
            <a:r>
              <a:rPr altLang="fr-FR" b="1" dirty="0" lang="fr-FR" sz="700">
                <a:solidFill>
                  <a:srgbClr val="0070C0"/>
                </a:solidFill>
              </a:rPr>
              <a:t>: 0537646902 </a:t>
            </a:r>
            <a:r>
              <a:rPr altLang="fr-FR" b="1" dirty="0" lang="fr-FR" sz="700">
                <a:solidFill>
                  <a:schemeClr val="bg1">
                    <a:lumMod val="50000"/>
                  </a:schemeClr>
                </a:solidFill>
              </a:rPr>
              <a:t>Email :</a:t>
            </a:r>
            <a:r>
              <a:rPr altLang="fr-FR" b="1" dirty="0" lang="fr-FR" sz="700">
                <a:solidFill>
                  <a:srgbClr val="0070C0"/>
                </a:solidFill>
              </a:rPr>
              <a:t> terramodus@menara.ma </a:t>
            </a:r>
            <a:r>
              <a:rPr altLang="fr-FR" b="1" dirty="0" lang="fr-FR" sz="700">
                <a:solidFill>
                  <a:schemeClr val="bg1">
                    <a:lumMod val="50000"/>
                  </a:schemeClr>
                </a:solidFill>
              </a:rPr>
              <a:t>Site Web </a:t>
            </a:r>
            <a:r>
              <a:rPr altLang="fr-FR" b="1" dirty="0" lang="fr-FR" sz="700">
                <a:solidFill>
                  <a:srgbClr val="0070C0"/>
                </a:solidFill>
              </a:rPr>
              <a:t>: www.terramodus.ma</a:t>
            </a:r>
          </a:p>
          <a:p>
            <a:pPr algn="ctr" eaLnBrk="0" fontAlgn="base" hangingPunct="0" lvl="0">
              <a:spcBef>
                <a:spcPct val="0"/>
              </a:spcBef>
              <a:spcAft>
                <a:spcPct val="0"/>
              </a:spcAft>
            </a:pPr>
            <a:r>
              <a:rPr altLang="fr-FR" b="1" dirty="0" lang="fr-FR" sz="700">
                <a:solidFill>
                  <a:schemeClr val="bg1">
                    <a:lumMod val="50000"/>
                  </a:schemeClr>
                </a:solidFill>
              </a:rPr>
              <a:t>RC Rabat : 82861 CNSS : 8612873 Patente : 26900782 IF : 3340505 RIB : 011 825 0000 01 210 00 11169 68 BMCE, TEMARA VILLE</a:t>
            </a:r>
          </a:p>
          <a:p>
            <a:pPr algn="ctr" eaLnBrk="0" fontAlgn="base" hangingPunct="0" lvl="0">
              <a:spcBef>
                <a:spcPct val="0"/>
              </a:spcBef>
              <a:spcAft>
                <a:spcPct val="0"/>
              </a:spcAft>
            </a:pPr>
            <a:r>
              <a:rPr altLang="fr-FR" b="1" dirty="0" lang="fr-FR" sz="700">
                <a:solidFill>
                  <a:schemeClr val="bg1">
                    <a:lumMod val="50000"/>
                  </a:schemeClr>
                </a:solidFill>
              </a:rPr>
              <a:t>ICE : 00 143 3196 0000 15</a:t>
            </a:r>
          </a:p>
        </p:txBody>
      </p:sp>
      <p:pic>
        <p:nvPicPr>
          <p:cNvPr id="6" name="Picture 2"/>
          <p:cNvPicPr>
            <a:picLocks noChangeArrowheads="1" noChangeAspect="1"/>
          </p:cNvPicPr>
          <p:nvPr/>
        </p:nvPicPr>
        <p:blipFill>
          <a:blip r:embed="rId2"/>
          <a:srcRect/>
          <a:stretch>
            <a:fillRect/>
          </a:stretch>
        </p:blipFill>
        <p:spPr bwMode="auto">
          <a:xfrm>
            <a:off x="836712" y="200472"/>
            <a:ext cx="5080559" cy="2979378"/>
          </a:xfrm>
          <a:prstGeom prst="rect">
            <a:avLst/>
          </a:prstGeom>
          <a:noFill/>
          <a:ln w="9525">
            <a:noFill/>
            <a:miter lim="800000"/>
            <a:headEnd/>
            <a:tailEnd/>
          </a:ln>
          <a:effectLst/>
        </p:spPr>
      </p:pic>
      <p:pic>
        <p:nvPicPr>
          <p:cNvPr id="9" name="Image 8"/>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124744" y="3652328"/>
            <a:ext cx="4473127" cy="1614564"/>
          </a:xfrm>
          <a:prstGeom prst="rect">
            <a:avLst/>
          </a:prstGeom>
        </p:spPr>
      </p:pic>
      <p:sp>
        <p:nvSpPr>
          <p:cNvPr id="7" name="Espace réservé du numéro de diapositive 1"/>
          <p:cNvSpPr>
            <a:spLocks noGrp="1"/>
          </p:cNvSpPr>
          <p:nvPr>
            <p:ph idx="12" sz="quarter" type="sldNum"/>
          </p:nvPr>
        </p:nvSpPr>
        <p:spPr>
          <a:xfrm>
            <a:off x="5285184" y="9466157"/>
            <a:ext cx="1600200" cy="527403"/>
          </a:xfrm>
        </p:spPr>
        <p:txBody>
          <a:bodyPr/>
          <a:lstStyle/>
          <a:p>
            <a:r>
              <a:rPr dirty="0" lang="fr-BE" smtClean="0" sz="1000"/>
              <a:t>26/26</a:t>
            </a:r>
            <a:endParaRPr dirty="0" lang="fr-BE" sz="1000"/>
          </a:p>
        </p:txBody>
      </p:sp>
    </p:spTree>
    <p:extLst>
      <p:ext uri="{BB962C8B-B14F-4D97-AF65-F5344CB8AC3E}">
        <p14:creationId xmlns:p14="http://schemas.microsoft.com/office/powerpoint/2010/main" val="1152056983"/>
      </p:ext>
    </p:extLst>
  </p:cSld>
  <p:clrMapOvr>
    <a:masterClrMapping/>
  </p:clrMapOvr>
  <p:timing>
    <p:tnLst>
      <p:par>
        <p:cTn dur="indefinite" id="1" nodeType="tmRoot" restart="never"/>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 name="ZoneTexte 12"/>
          <p:cNvSpPr txBox="1"/>
          <p:nvPr/>
        </p:nvSpPr>
        <p:spPr>
          <a:xfrm>
            <a:off x="16153" y="1289602"/>
            <a:ext cx="6820263" cy="1708160"/>
          </a:xfrm>
          <a:prstGeom prst="rect">
            <a:avLst/>
          </a:prstGeom>
          <a:noFill/>
        </p:spPr>
        <p:txBody>
          <a:bodyPr rtlCol="0" wrap="square">
            <a:spAutoFit/>
          </a:bodyPr>
          <a:lstStyle/>
          <a:p>
            <a:pPr algn="just"/>
            <a:r>
              <a:rPr b="1" dirty="0" lang="fr-FR" smtClean="0" sz="1000">
                <a:latin charset="0" panose="02020603050405020304" pitchFamily="18" typeface="Times New Roman"/>
                <a:cs charset="0" panose="02020603050405020304" pitchFamily="18" typeface="Times New Roman"/>
              </a:rPr>
              <a:t>Objet :</a:t>
            </a:r>
            <a:r>
              <a:rPr dirty="0" lang="fr-FR" smtClean="0" sz="1000">
                <a:latin charset="0" panose="02020603050405020304" pitchFamily="18" typeface="Times New Roman"/>
                <a:cs charset="0" panose="02020603050405020304" pitchFamily="18" typeface="Times New Roman"/>
              </a:rPr>
              <a:t> </a:t>
            </a:r>
            <a:r>
              <a:rPr dirty="0" lang="fr-FR" sz="1000">
                <a:latin charset="0" panose="02020603050405020304" pitchFamily="18" typeface="Times New Roman"/>
                <a:cs charset="0" panose="02020603050405020304" pitchFamily="18" typeface="Times New Roman"/>
              </a:rPr>
              <a:t>Appartement, Objet du TF n° 47 125/58, sis à n° 05, 1er étage, Immeuble 02, Résidence Les Roses, Ville de Salé El Jadida , Région de Rabat-Salé-Kénitra.</a:t>
            </a:r>
          </a:p>
          <a:p>
            <a:pPr algn="just"/>
            <a:endParaRPr dirty="0" lang="fr-FR" sz="400">
              <a:latin charset="0" panose="02020603050405020304" pitchFamily="18" typeface="Times New Roman"/>
              <a:cs charset="0" panose="02020603050405020304" pitchFamily="18" typeface="Times New Roman"/>
            </a:endParaRPr>
          </a:p>
          <a:p>
            <a:r>
              <a:rPr dirty="0" lang="fr-MA" smtClean="0" sz="1000">
                <a:latin charset="0" panose="02020603050405020304" pitchFamily="18" typeface="Times New Roman"/>
                <a:cs charset="0" panose="02020603050405020304" pitchFamily="18" typeface="Times New Roman"/>
              </a:rPr>
              <a:t>Monsieur,</a:t>
            </a:r>
            <a:endParaRPr dirty="0" lang="fr-FR" sz="1000">
              <a:latin charset="0" panose="02020603050405020304" pitchFamily="18" typeface="Times New Roman"/>
              <a:cs charset="0" panose="02020603050405020304" pitchFamily="18" typeface="Times New Roman"/>
            </a:endParaRPr>
          </a:p>
          <a:p>
            <a:r>
              <a:rPr dirty="0" lang="fr-FR" sz="700">
                <a:latin charset="0" panose="02020603050405020304" pitchFamily="18" typeface="Times New Roman"/>
                <a:cs charset="0" panose="02020603050405020304" pitchFamily="18" typeface="Times New Roman"/>
              </a:rPr>
              <a:t> </a:t>
            </a:r>
          </a:p>
          <a:p>
            <a:pPr algn="just"/>
            <a:r>
              <a:rPr dirty="0" lang="fr-FR" sz="1000">
                <a:latin charset="0" panose="02020603050405020304" pitchFamily="18" typeface="Times New Roman"/>
                <a:cs charset="0" panose="02020603050405020304" pitchFamily="18" typeface="Times New Roman"/>
              </a:rPr>
              <a:t>Nous avons l'honneur de vous communiquer notre estimation de la valeur d’un Appartement d’une surface cadastrale </a:t>
            </a:r>
            <a:r>
              <a:rPr dirty="0" lang="fr-FR" smtClean="0" sz="1000">
                <a:latin charset="0" panose="02020603050405020304" pitchFamily="18" typeface="Times New Roman"/>
                <a:cs charset="0" panose="02020603050405020304" pitchFamily="18" typeface="Times New Roman"/>
              </a:rPr>
              <a:t>totale de </a:t>
            </a:r>
            <a:r>
              <a:rPr b="1" dirty="0" lang="fr-FR" smtClean="0" sz="1000">
                <a:latin charset="0" panose="02020603050405020304" pitchFamily="18" typeface="Times New Roman"/>
                <a:cs charset="0" panose="02020603050405020304" pitchFamily="18" typeface="Times New Roman"/>
              </a:rPr>
              <a:t>145 m², </a:t>
            </a:r>
            <a:r>
              <a:rPr dirty="0" lang="fr-FR" smtClean="0" sz="1000">
                <a:latin charset="0" panose="02020603050405020304" pitchFamily="18" typeface="Times New Roman"/>
                <a:cs charset="0" panose="02020603050405020304" pitchFamily="18" typeface="Times New Roman"/>
              </a:rPr>
              <a:t>sis </a:t>
            </a:r>
            <a:r>
              <a:rPr dirty="0" lang="fr-FR" sz="1000">
                <a:latin charset="0" panose="02020603050405020304" pitchFamily="18" typeface="Times New Roman"/>
                <a:cs charset="0" panose="02020603050405020304" pitchFamily="18" typeface="Times New Roman"/>
              </a:rPr>
              <a:t>n° 05, 1er étage, Immeuble 02, Résidence Les Roses, Ville de Salé El Jadida , Région de Rabat-Salé-Kénitra</a:t>
            </a:r>
            <a:r>
              <a:rPr dirty="0" lang="fr-FR" smtClean="0" sz="1000">
                <a:latin charset="0" panose="02020603050405020304" pitchFamily="18" typeface="Times New Roman"/>
                <a:cs charset="0" panose="02020603050405020304" pitchFamily="18" typeface="Times New Roman"/>
              </a:rPr>
              <a:t>.</a:t>
            </a:r>
          </a:p>
          <a:p>
            <a:pPr algn="just"/>
            <a:endParaRPr b="1" dirty="0" lang="fr-MA" sz="1000">
              <a:latin charset="0" panose="02020603050405020304" pitchFamily="18" typeface="Times New Roman"/>
              <a:cs charset="0" panose="02020603050405020304" pitchFamily="18" typeface="Times New Roman"/>
            </a:endParaRPr>
          </a:p>
          <a:p>
            <a:pPr algn="just"/>
            <a:endParaRPr dirty="0" lang="fr-FR" smtClean="0" sz="400">
              <a:latin charset="0" panose="02020603050405020304" pitchFamily="18" typeface="Times New Roman"/>
              <a:cs charset="0" panose="02020603050405020304" pitchFamily="18" typeface="Times New Roman"/>
            </a:endParaRPr>
          </a:p>
          <a:p>
            <a:pPr algn="just"/>
            <a:r>
              <a:rPr dirty="0" lang="fr-FR" smtClean="0" sz="1000">
                <a:latin charset="0" panose="02020603050405020304" pitchFamily="18" typeface="Times New Roman"/>
                <a:cs charset="0" panose="02020603050405020304" pitchFamily="18" typeface="Times New Roman"/>
              </a:rPr>
              <a:t>Au </a:t>
            </a:r>
            <a:r>
              <a:rPr dirty="0" lang="fr-FR" sz="1000">
                <a:latin charset="0" panose="02020603050405020304" pitchFamily="18" typeface="Times New Roman"/>
                <a:cs charset="0" panose="02020603050405020304" pitchFamily="18" typeface="Times New Roman"/>
              </a:rPr>
              <a:t>regard des éléments qui nous ont été communiqués, de notre évaluation et des analyses décrites dans notre présent rapport d’expertise, nous retiendrons une Valeur Vénale (VV) totale, en date du </a:t>
            </a:r>
            <a:r>
              <a:rPr b="1" dirty="0" lang="fr-FR" smtClean="0" sz="1000">
                <a:latin charset="0" panose="02020603050405020304" pitchFamily="18" typeface="Times New Roman"/>
                <a:cs charset="0" panose="02020603050405020304" pitchFamily="18" typeface="Times New Roman"/>
              </a:rPr>
              <a:t>30/12/2022 </a:t>
            </a:r>
            <a:r>
              <a:rPr dirty="0" lang="fr-FR" sz="1000">
                <a:latin charset="0" panose="02020603050405020304" pitchFamily="18" typeface="Times New Roman"/>
                <a:cs charset="0" panose="02020603050405020304" pitchFamily="18" typeface="Times New Roman"/>
              </a:rPr>
              <a:t>pour cet actif libre de toute occupation, </a:t>
            </a:r>
            <a:r>
              <a:rPr dirty="0" lang="fr-FR" smtClean="0" sz="1000">
                <a:latin charset="0" panose="02020603050405020304" pitchFamily="18" typeface="Times New Roman"/>
                <a:cs charset="0" panose="02020603050405020304" pitchFamily="18" typeface="Times New Roman"/>
              </a:rPr>
              <a:t>charge </a:t>
            </a:r>
            <a:r>
              <a:rPr dirty="0" lang="fr-FR" sz="1000">
                <a:latin charset="0" panose="02020603050405020304" pitchFamily="18" typeface="Times New Roman"/>
                <a:cs charset="0" panose="02020603050405020304" pitchFamily="18" typeface="Times New Roman"/>
              </a:rPr>
              <a:t>ou </a:t>
            </a:r>
            <a:r>
              <a:rPr dirty="0" lang="fr-FR" smtClean="0" sz="1000">
                <a:latin charset="0" panose="02020603050405020304" pitchFamily="18" typeface="Times New Roman"/>
                <a:cs charset="0" panose="02020603050405020304" pitchFamily="18" typeface="Times New Roman"/>
              </a:rPr>
              <a:t>contrainte de, </a:t>
            </a:r>
            <a:r>
              <a:rPr b="1" dirty="0" lang="fr-FR" sz="1000">
                <a:latin charset="0" panose="02020603050405020304" pitchFamily="18" typeface="Times New Roman"/>
                <a:cs charset="0" panose="02020603050405020304" pitchFamily="18" typeface="Times New Roman"/>
              </a:rPr>
              <a:t>1 </a:t>
            </a:r>
            <a:r>
              <a:rPr b="1" dirty="0" lang="fr-FR" smtClean="0" sz="1000">
                <a:latin charset="0" panose="02020603050405020304" pitchFamily="18" typeface="Times New Roman"/>
                <a:cs charset="0" panose="02020603050405020304" pitchFamily="18" typeface="Times New Roman"/>
              </a:rPr>
              <a:t>600 </a:t>
            </a:r>
            <a:r>
              <a:rPr b="1" dirty="0" lang="fr-FR" sz="1000">
                <a:latin charset="0" panose="02020603050405020304" pitchFamily="18" typeface="Times New Roman"/>
                <a:cs charset="0" panose="02020603050405020304" pitchFamily="18" typeface="Times New Roman"/>
              </a:rPr>
              <a:t>000,00 dhs </a:t>
            </a:r>
            <a:r>
              <a:rPr b="1" dirty="0" lang="fr-FR" smtClean="0" sz="1000">
                <a:latin charset="0" panose="02020603050405020304" pitchFamily="18" typeface="Times New Roman"/>
                <a:cs charset="0" panose="02020603050405020304" pitchFamily="18" typeface="Times New Roman"/>
              </a:rPr>
              <a:t>(Un million </a:t>
            </a:r>
            <a:r>
              <a:rPr b="1" dirty="0" lang="fr-FR" smtClean="0" sz="1000">
                <a:latin charset="0" panose="02020603050405020304" pitchFamily="18" typeface="Times New Roman"/>
                <a:cs charset="0" panose="02020603050405020304" pitchFamily="18" typeface="Times New Roman"/>
              </a:rPr>
              <a:t>six </a:t>
            </a:r>
            <a:r>
              <a:rPr b="1" dirty="0" lang="fr-FR" smtClean="0" sz="1000">
                <a:latin charset="0" panose="02020603050405020304" pitchFamily="18" typeface="Times New Roman"/>
                <a:cs charset="0" panose="02020603050405020304" pitchFamily="18" typeface="Times New Roman"/>
              </a:rPr>
              <a:t>cent </a:t>
            </a:r>
            <a:r>
              <a:rPr b="1" dirty="0" lang="fr-FR" smtClean="0" sz="1000">
                <a:latin charset="0" panose="02020603050405020304" pitchFamily="18" typeface="Times New Roman"/>
                <a:cs charset="0" panose="02020603050405020304" pitchFamily="18" typeface="Times New Roman"/>
              </a:rPr>
              <a:t>mille </a:t>
            </a:r>
            <a:r>
              <a:rPr b="1" dirty="0" lang="fr-FR" smtClean="0" sz="1000">
                <a:latin charset="0" panose="02020603050405020304" pitchFamily="18" typeface="Times New Roman"/>
                <a:cs charset="0" panose="02020603050405020304" pitchFamily="18" typeface="Times New Roman"/>
              </a:rPr>
              <a:t>de dirhams).</a:t>
            </a:r>
            <a:endParaRPr b="1" dirty="0" lang="fr-FR" sz="1000">
              <a:latin charset="0" panose="02020603050405020304" pitchFamily="18" typeface="Times New Roman"/>
              <a:cs charset="0" panose="02020603050405020304" pitchFamily="18" typeface="Times New Roman"/>
            </a:endParaRPr>
          </a:p>
        </p:txBody>
      </p:sp>
      <p:sp>
        <p:nvSpPr>
          <p:cNvPr id="15" name="ZoneTexte 14"/>
          <p:cNvSpPr txBox="1"/>
          <p:nvPr/>
        </p:nvSpPr>
        <p:spPr>
          <a:xfrm>
            <a:off x="35590" y="8601573"/>
            <a:ext cx="6858000" cy="961802"/>
          </a:xfrm>
          <a:prstGeom prst="rect">
            <a:avLst/>
          </a:prstGeom>
          <a:noFill/>
        </p:spPr>
        <p:txBody>
          <a:bodyPr rtlCol="0" wrap="square">
            <a:spAutoFit/>
          </a:bodyPr>
          <a:lstStyle/>
          <a:p>
            <a:r>
              <a:rPr dirty="0" lang="fr-FR" sz="1000">
                <a:latin charset="0" panose="02020603050405020304" pitchFamily="18" typeface="Times New Roman"/>
                <a:cs charset="0" panose="02020603050405020304" pitchFamily="18" typeface="Times New Roman"/>
              </a:rPr>
              <a:t>Par ailleurs, nous restons à votre entière disposition pour vous apporter toute information nécessaire sur le contenu du rapport d’expertise et la méthodologie adoptée. </a:t>
            </a:r>
          </a:p>
          <a:p>
            <a:endParaRPr dirty="0" lang="fr-FR" sz="600">
              <a:latin charset="0" panose="02020603050405020304" pitchFamily="18" typeface="Times New Roman"/>
              <a:cs charset="0" panose="02020603050405020304" pitchFamily="18" typeface="Times New Roman"/>
            </a:endParaRPr>
          </a:p>
          <a:p>
            <a:r>
              <a:rPr dirty="0" lang="fr-FR" sz="1000">
                <a:latin charset="0" panose="02020603050405020304" pitchFamily="18" typeface="Times New Roman"/>
                <a:cs charset="0" panose="02020603050405020304" pitchFamily="18" typeface="Times New Roman"/>
              </a:rPr>
              <a:t>Nous vous prions d’agréer, </a:t>
            </a:r>
            <a:r>
              <a:rPr dirty="0" lang="fr-FR" smtClean="0" sz="1000">
                <a:latin charset="0" panose="02020603050405020304" pitchFamily="18" typeface="Times New Roman"/>
                <a:cs charset="0" panose="02020603050405020304" pitchFamily="18" typeface="Times New Roman"/>
              </a:rPr>
              <a:t>Monsieur, </a:t>
            </a:r>
            <a:r>
              <a:rPr dirty="0" lang="fr-FR" sz="1000">
                <a:latin charset="0" panose="02020603050405020304" pitchFamily="18" typeface="Times New Roman"/>
                <a:cs charset="0" panose="02020603050405020304" pitchFamily="18" typeface="Times New Roman"/>
              </a:rPr>
              <a:t>l’expression de nos salutations les plus distinguées.</a:t>
            </a:r>
          </a:p>
          <a:p>
            <a:endParaRPr dirty="0" lang="fr-FR" sz="1000">
              <a:latin charset="0" panose="02020603050405020304" pitchFamily="18" typeface="Times New Roman"/>
              <a:cs charset="0" panose="02020603050405020304" pitchFamily="18" typeface="Times New Roman"/>
            </a:endParaRPr>
          </a:p>
          <a:p>
            <a:r>
              <a:rPr b="1" dirty="0" lang="fr-FR" sz="1050">
                <a:latin charset="0" panose="02020603050405020304" pitchFamily="18" typeface="Times New Roman"/>
                <a:cs charset="0" panose="02020603050405020304" pitchFamily="18" typeface="Times New Roman"/>
              </a:rPr>
              <a:t>                                                                                                                                                          </a:t>
            </a:r>
            <a:endParaRPr dirty="0" lang="fr-FR" sz="1050">
              <a:latin charset="0" panose="02020603050405020304" pitchFamily="18" typeface="Times New Roman"/>
              <a:cs charset="0" panose="02020603050405020304" pitchFamily="18" typeface="Times New Roman"/>
            </a:endParaRPr>
          </a:p>
        </p:txBody>
      </p:sp>
      <p:pic>
        <p:nvPicPr>
          <p:cNvPr id="18" name="Image 17"/>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sp>
        <p:nvSpPr>
          <p:cNvPr id="2" name="Espace réservé du numéro de diapositive 1"/>
          <p:cNvSpPr>
            <a:spLocks noGrp="1"/>
          </p:cNvSpPr>
          <p:nvPr>
            <p:ph idx="12" sz="quarter" type="sldNum"/>
          </p:nvPr>
        </p:nvSpPr>
        <p:spPr>
          <a:xfrm>
            <a:off x="5285184" y="9466157"/>
            <a:ext cx="1600200" cy="527403"/>
          </a:xfrm>
        </p:spPr>
        <p:txBody>
          <a:bodyPr/>
          <a:lstStyle/>
          <a:p>
            <a:fld id="{CF4668DC-857F-487D-BFFA-8C0CA5037977}" type="slidenum">
              <a:rPr lang="fr-BE" smtClean="0" sz="1000"/>
              <a:pPr/>
              <a:t>3</a:t>
            </a:fld>
            <a:r>
              <a:rPr dirty="0" lang="fr-BE" smtClean="0" sz="1000"/>
              <a:t>/26</a:t>
            </a:r>
          </a:p>
        </p:txBody>
      </p:sp>
      <p:sp>
        <p:nvSpPr>
          <p:cNvPr id="25" name="ZoneTexte 24"/>
          <p:cNvSpPr txBox="1"/>
          <p:nvPr/>
        </p:nvSpPr>
        <p:spPr>
          <a:xfrm>
            <a:off x="105337" y="5577190"/>
            <a:ext cx="6644238" cy="1698356"/>
          </a:xfrm>
          <a:prstGeom prst="rect">
            <a:avLst/>
          </a:prstGeom>
          <a:solidFill>
            <a:schemeClr val="bg1">
              <a:lumMod val="95000"/>
            </a:schemeClr>
          </a:solidFill>
        </p:spPr>
        <p:txBody>
          <a:bodyPr anchor="ctr" anchorCtr="0" rtlCol="0" wrap="square">
            <a:noAutofit/>
          </a:bodyPr>
          <a:lstStyle/>
          <a:p>
            <a:pPr algn="just" indent="-247642" lvl="0" marL="247642">
              <a:buClr>
                <a:srgbClr val="1F497D"/>
              </a:buClr>
              <a:buFont charset="2" panose="05000000000000000000" pitchFamily="2" typeface="Wingdings"/>
              <a:buChar char="§"/>
            </a:pPr>
            <a:r>
              <a:rPr b="1" dirty="0" lang="fr-FR" smtClean="0" sz="1050">
                <a:solidFill>
                  <a:srgbClr val="4F81BD">
                    <a:lumMod val="50000"/>
                  </a:srgbClr>
                </a:solidFill>
                <a:latin charset="0" panose="02020603050405020304" pitchFamily="18" typeface="Times New Roman"/>
                <a:cs charset="0" panose="02020603050405020304" pitchFamily="18" typeface="Times New Roman"/>
              </a:rPr>
              <a:t>(*) La </a:t>
            </a:r>
            <a:r>
              <a:rPr b="1" dirty="0" lang="fr-FR" sz="1050">
                <a:solidFill>
                  <a:srgbClr val="4F81BD">
                    <a:lumMod val="50000"/>
                  </a:srgbClr>
                </a:solidFill>
                <a:latin charset="0" panose="02020603050405020304" pitchFamily="18" typeface="Times New Roman"/>
                <a:cs charset="0" panose="02020603050405020304" pitchFamily="18" typeface="Times New Roman"/>
              </a:rPr>
              <a:t>valeur vénale (VV) : </a:t>
            </a:r>
            <a:r>
              <a:rPr dirty="0" lang="fr-FR" sz="1050">
                <a:solidFill>
                  <a:srgbClr val="4F81BD">
                    <a:lumMod val="50000"/>
                  </a:srgbClr>
                </a:solidFill>
                <a:latin charset="0" panose="02020603050405020304" pitchFamily="18" typeface="Times New Roman"/>
                <a:cs charset="0" panose="02020603050405020304" pitchFamily="18" typeface="Times New Roman"/>
              </a:rPr>
              <a:t>L’expert, au vu des éléments soulevés dans ce rapport, a opté pour </a:t>
            </a:r>
            <a:r>
              <a:rPr dirty="0" lang="fr-FR" sz="1050">
                <a:solidFill>
                  <a:schemeClr val="accent1">
                    <a:lumMod val="50000"/>
                  </a:schemeClr>
                </a:solidFill>
                <a:latin charset="0" panose="02020603050405020304" pitchFamily="18" typeface="Times New Roman"/>
                <a:cs charset="0" panose="02020603050405020304" pitchFamily="18" typeface="Times New Roman"/>
              </a:rPr>
              <a:t>la méthode « </a:t>
            </a:r>
            <a:r>
              <a:rPr dirty="0" lang="fr-FR" smtClean="0" sz="1050">
                <a:solidFill>
                  <a:schemeClr val="accent1">
                    <a:lumMod val="50000"/>
                  </a:schemeClr>
                </a:solidFill>
                <a:latin charset="0" panose="02020603050405020304" pitchFamily="18" typeface="Times New Roman"/>
                <a:cs charset="0" panose="02020603050405020304" pitchFamily="18" typeface="Times New Roman"/>
              </a:rPr>
              <a:t>Capitalisation des Revenus Potentiels</a:t>
            </a:r>
            <a:r>
              <a:rPr dirty="0" lang="fr-FR" sz="1050">
                <a:solidFill>
                  <a:schemeClr val="accent1">
                    <a:lumMod val="50000"/>
                  </a:schemeClr>
                </a:solidFill>
                <a:latin charset="0" panose="02020603050405020304" pitchFamily="18" typeface="Times New Roman"/>
                <a:cs charset="0" panose="02020603050405020304" pitchFamily="18" typeface="Times New Roman"/>
              </a:rPr>
              <a:t> » ;</a:t>
            </a:r>
          </a:p>
          <a:p>
            <a:pPr algn="just" indent="-247642" lvl="0" marL="247642">
              <a:buClr>
                <a:srgbClr val="1F497D"/>
              </a:buClr>
              <a:buFont charset="2" panose="05000000000000000000" pitchFamily="2" typeface="Wingdings"/>
              <a:buChar char="§"/>
            </a:pPr>
            <a:r>
              <a:rPr dirty="0" lang="fr-FR" smtClean="0" sz="1050">
                <a:solidFill>
                  <a:schemeClr val="accent1">
                    <a:lumMod val="50000"/>
                  </a:schemeClr>
                </a:solidFill>
                <a:latin charset="0" panose="02020603050405020304" pitchFamily="18" typeface="Times New Roman"/>
                <a:cs charset="0" panose="02020603050405020304" pitchFamily="18" typeface="Times New Roman"/>
              </a:rPr>
              <a:t>Nous </a:t>
            </a:r>
            <a:r>
              <a:rPr dirty="0" lang="fr-FR" sz="1050">
                <a:solidFill>
                  <a:schemeClr val="accent1">
                    <a:lumMod val="50000"/>
                  </a:schemeClr>
                </a:solidFill>
                <a:latin charset="0" panose="02020603050405020304" pitchFamily="18" typeface="Times New Roman"/>
                <a:cs charset="0" panose="02020603050405020304" pitchFamily="18" typeface="Times New Roman"/>
              </a:rPr>
              <a:t>avons retenu cette méthode </a:t>
            </a:r>
            <a:r>
              <a:rPr dirty="0" lang="fr-FR" sz="1050">
                <a:solidFill>
                  <a:srgbClr val="4F81BD">
                    <a:lumMod val="50000"/>
                  </a:srgbClr>
                </a:solidFill>
                <a:latin charset="0" panose="02020603050405020304" pitchFamily="18" typeface="Times New Roman"/>
                <a:cs charset="0" panose="02020603050405020304" pitchFamily="18" typeface="Times New Roman"/>
              </a:rPr>
              <a:t>vu </a:t>
            </a:r>
            <a:r>
              <a:rPr dirty="0" lang="fr-FR" smtClean="0" sz="1050">
                <a:solidFill>
                  <a:srgbClr val="4F81BD">
                    <a:lumMod val="50000"/>
                  </a:srgbClr>
                </a:solidFill>
                <a:latin charset="0" panose="02020603050405020304" pitchFamily="18" typeface="Times New Roman"/>
                <a:cs charset="0" panose="02020603050405020304" pitchFamily="18" typeface="Times New Roman"/>
              </a:rPr>
              <a:t>le potentiel locatif important de l’appartement ;</a:t>
            </a:r>
            <a:endParaRPr dirty="0" lang="fr-FR" sz="1050">
              <a:solidFill>
                <a:srgbClr val="4F81BD">
                  <a:lumMod val="50000"/>
                </a:srgbClr>
              </a:solidFill>
              <a:latin charset="0" panose="02020603050405020304" pitchFamily="18" typeface="Times New Roman"/>
              <a:cs charset="0" panose="02020603050405020304" pitchFamily="18" typeface="Times New Roman"/>
            </a:endParaRPr>
          </a:p>
          <a:p>
            <a:pPr algn="just" indent="-247642" lvl="0" marL="247642">
              <a:buClr>
                <a:srgbClr val="1F497D"/>
              </a:buClr>
              <a:buFont charset="2" panose="05000000000000000000" pitchFamily="2" typeface="Wingdings"/>
              <a:buChar char="§"/>
            </a:pPr>
            <a:r>
              <a:rPr dirty="0" lang="fr-FR" sz="1050">
                <a:latin charset="0" panose="02020603050405020304" pitchFamily="18" typeface="Times New Roman"/>
                <a:cs charset="0" panose="02020603050405020304" pitchFamily="18" typeface="Times New Roman"/>
              </a:rPr>
              <a:t>Nous n’avons pas retenu la méthode « </a:t>
            </a:r>
            <a:r>
              <a:rPr dirty="0" lang="fr-FR" smtClean="0" sz="1050">
                <a:latin charset="0" panose="02020603050405020304" pitchFamily="18" typeface="Times New Roman"/>
                <a:cs charset="0" panose="02020603050405020304" pitchFamily="18" typeface="Times New Roman"/>
              </a:rPr>
              <a:t>Poste de comparaison</a:t>
            </a:r>
            <a:r>
              <a:rPr dirty="0" lang="fr-FR" sz="1050">
                <a:solidFill>
                  <a:prstClr val="black"/>
                </a:solidFill>
                <a:latin charset="0" panose="02020603050405020304" pitchFamily="18" typeface="Times New Roman"/>
                <a:cs charset="0" panose="02020603050405020304" pitchFamily="18" typeface="Times New Roman"/>
              </a:rPr>
              <a:t> </a:t>
            </a:r>
            <a:r>
              <a:rPr dirty="0" lang="fr-FR" smtClean="0" sz="1050">
                <a:solidFill>
                  <a:prstClr val="black"/>
                </a:solidFill>
                <a:latin charset="0" panose="02020603050405020304" pitchFamily="18" typeface="Times New Roman"/>
                <a:cs charset="0" panose="02020603050405020304" pitchFamily="18" typeface="Times New Roman"/>
              </a:rPr>
              <a:t>» vu l’indisponibilité de comparables pertinents au niveau de la zone ; </a:t>
            </a:r>
          </a:p>
          <a:p>
            <a:pPr algn="just" indent="-247642" lvl="0" marL="247642">
              <a:buClr>
                <a:srgbClr val="1F497D"/>
              </a:buClr>
              <a:buFont charset="2" panose="05000000000000000000" pitchFamily="2" typeface="Wingdings"/>
              <a:buChar char="§"/>
            </a:pPr>
            <a:r>
              <a:rPr dirty="0" lang="fr-FR" sz="1050">
                <a:solidFill>
                  <a:prstClr val="black"/>
                </a:solidFill>
                <a:latin charset="0" panose="02020603050405020304" pitchFamily="18" typeface="Times New Roman"/>
                <a:cs charset="0" panose="02020603050405020304" pitchFamily="18" typeface="Times New Roman"/>
              </a:rPr>
              <a:t>L</a:t>
            </a:r>
            <a:r>
              <a:rPr dirty="0" lang="fr-FR" smtClean="0" sz="1050">
                <a:solidFill>
                  <a:prstClr val="black"/>
                </a:solidFill>
                <a:latin charset="0" panose="02020603050405020304" pitchFamily="18" typeface="Times New Roman"/>
                <a:cs charset="0" panose="02020603050405020304" pitchFamily="18" typeface="Times New Roman"/>
              </a:rPr>
              <a:t>a </a:t>
            </a:r>
            <a:r>
              <a:rPr dirty="0" lang="fr-FR" smtClean="0" sz="1050">
                <a:latin charset="0" panose="02020603050405020304" pitchFamily="18" typeface="Times New Roman"/>
                <a:cs charset="0" panose="02020603050405020304" pitchFamily="18" typeface="Times New Roman"/>
              </a:rPr>
              <a:t>méthode « Actualisation des Flux Financiers » n’a pas été retenue en raison de l’incertitude des hypothèses de calcul du taux d’actualisation vu la conjoncture économique actuelle fluctuante ; </a:t>
            </a:r>
          </a:p>
          <a:p>
            <a:pPr algn="just" indent="-247642" lvl="0" marL="247642">
              <a:buClr>
                <a:srgbClr val="1F497D"/>
              </a:buClr>
              <a:buFont charset="2" panose="05000000000000000000" pitchFamily="2" typeface="Wingdings"/>
              <a:buChar char="§"/>
            </a:pPr>
            <a:r>
              <a:rPr dirty="0" lang="fr-FR" smtClean="0" sz="1050">
                <a:solidFill>
                  <a:prstClr val="black"/>
                </a:solidFill>
                <a:latin charset="0" panose="02020603050405020304" pitchFamily="18" typeface="Times New Roman"/>
                <a:cs charset="0" panose="02020603050405020304" pitchFamily="18" typeface="Times New Roman"/>
              </a:rPr>
              <a:t>(**) le prix </a:t>
            </a:r>
            <a:r>
              <a:rPr dirty="0" lang="fr-FR" smtClean="0" sz="1050">
                <a:latin charset="0" panose="02020603050405020304" pitchFamily="18" typeface="Times New Roman"/>
                <a:cs charset="0" panose="02020603050405020304" pitchFamily="18" typeface="Times New Roman"/>
              </a:rPr>
              <a:t>unitaire = La valeur retenue/ La superficie pondérée ; </a:t>
            </a:r>
          </a:p>
          <a:p>
            <a:pPr algn="just" indent="-247642" lvl="0" marL="247642">
              <a:buClr>
                <a:srgbClr val="1F497D"/>
              </a:buClr>
              <a:buFont charset="2" panose="05000000000000000000" pitchFamily="2" typeface="Wingdings"/>
              <a:buChar char="§"/>
            </a:pPr>
            <a:r>
              <a:rPr dirty="0" lang="fr-FR" smtClean="0" sz="1050">
                <a:latin charset="0" panose="02020603050405020304" pitchFamily="18" typeface="Times New Roman"/>
                <a:cs charset="0" panose="02020603050405020304" pitchFamily="18" typeface="Times New Roman"/>
              </a:rPr>
              <a:t>***</a:t>
            </a:r>
            <a:r>
              <a:rPr dirty="0" lang="fr-FR" smtClean="0" sz="1050">
                <a:latin charset="0" panose="02020603050405020304" pitchFamily="18" typeface="Times New Roman"/>
                <a:cs charset="0" panose="02020603050405020304" pitchFamily="18" typeface="Times New Roman"/>
              </a:rPr>
              <a:t>La superficie pondérée = la superficie de l’appartement + (la superficie de la place parking privative (PPP) / 2) </a:t>
            </a:r>
            <a:r>
              <a:rPr dirty="0" lang="fr-FR" smtClean="0" sz="1050">
                <a:solidFill>
                  <a:srgbClr val="000000"/>
                </a:solidFill>
                <a:latin charset="0" panose="02020603050405020304" pitchFamily="18" typeface="Times New Roman"/>
                <a:cs charset="0" panose="02020603050405020304" pitchFamily="18" typeface="Times New Roman"/>
              </a:rPr>
              <a:t>;</a:t>
            </a:r>
            <a:endParaRPr dirty="0" lang="fr-FR" smtClean="0" sz="1050">
              <a:latin charset="0" panose="02020603050405020304" pitchFamily="18" typeface="Times New Roman"/>
              <a:cs charset="0" panose="02020603050405020304" pitchFamily="18" typeface="Times New Roman"/>
            </a:endParaRPr>
          </a:p>
          <a:p>
            <a:pPr algn="just" indent="-247642" lvl="0" marL="247642">
              <a:buClr>
                <a:srgbClr val="1F497D"/>
              </a:buClr>
              <a:buFont charset="2" panose="05000000000000000000" pitchFamily="2" typeface="Wingdings"/>
              <a:buChar char="§"/>
            </a:pPr>
            <a:r>
              <a:rPr dirty="0" lang="fr-FR" smtClean="0" sz="1050">
                <a:solidFill>
                  <a:prstClr val="black"/>
                </a:solidFill>
                <a:latin charset="0" panose="02020603050405020304" pitchFamily="18" typeface="Times New Roman"/>
                <a:cs charset="0" panose="02020603050405020304" pitchFamily="18" typeface="Times New Roman"/>
              </a:rPr>
              <a:t>La </a:t>
            </a:r>
            <a:r>
              <a:rPr dirty="0" lang="fr-FR" sz="1050">
                <a:solidFill>
                  <a:prstClr val="black"/>
                </a:solidFill>
                <a:latin charset="0" panose="02020603050405020304" pitchFamily="18" typeface="Times New Roman"/>
                <a:cs charset="0" panose="02020603050405020304" pitchFamily="18" typeface="Times New Roman"/>
              </a:rPr>
              <a:t>valeur vénale retenue a été déterminée pour cet actif, libre de toute occupation, </a:t>
            </a:r>
            <a:r>
              <a:rPr dirty="0" lang="fr-FR" smtClean="0" sz="1050">
                <a:solidFill>
                  <a:prstClr val="black"/>
                </a:solidFill>
                <a:latin charset="0" panose="02020603050405020304" pitchFamily="18" typeface="Times New Roman"/>
                <a:cs charset="0" panose="02020603050405020304" pitchFamily="18" typeface="Times New Roman"/>
              </a:rPr>
              <a:t>charge </a:t>
            </a:r>
            <a:r>
              <a:rPr dirty="0" lang="fr-FR" sz="1050">
                <a:solidFill>
                  <a:prstClr val="black"/>
                </a:solidFill>
                <a:latin charset="0" panose="02020603050405020304" pitchFamily="18" typeface="Times New Roman"/>
                <a:cs charset="0" panose="02020603050405020304" pitchFamily="18" typeface="Times New Roman"/>
              </a:rPr>
              <a:t>ou </a:t>
            </a:r>
            <a:r>
              <a:rPr dirty="0" lang="fr-FR" smtClean="0" sz="1050">
                <a:solidFill>
                  <a:prstClr val="black"/>
                </a:solidFill>
                <a:latin charset="0" panose="02020603050405020304" pitchFamily="18" typeface="Times New Roman"/>
                <a:cs charset="0" panose="02020603050405020304" pitchFamily="18" typeface="Times New Roman"/>
              </a:rPr>
              <a:t>contrainte.</a:t>
            </a:r>
            <a:endParaRPr dirty="0" lang="fr-FR" sz="1000">
              <a:latin charset="0" panose="02020603050405020304" pitchFamily="18" typeface="Times New Roman"/>
              <a:cs charset="0" panose="02020603050405020304" pitchFamily="18" typeface="Times New Roman"/>
            </a:endParaRPr>
          </a:p>
        </p:txBody>
      </p:sp>
      <p:sp>
        <p:nvSpPr>
          <p:cNvPr id="26" name="ZoneTexte 25"/>
          <p:cNvSpPr txBox="1"/>
          <p:nvPr/>
        </p:nvSpPr>
        <p:spPr>
          <a:xfrm>
            <a:off x="101261" y="5356998"/>
            <a:ext cx="6644239" cy="220192"/>
          </a:xfrm>
          <a:prstGeom prst="rect">
            <a:avLst/>
          </a:prstGeom>
          <a:solidFill>
            <a:schemeClr val="bg1">
              <a:lumMod val="65000"/>
            </a:schemeClr>
          </a:solidFill>
        </p:spPr>
        <p:txBody>
          <a:bodyPr anchor="ctr" anchorCtr="0" rtlCol="0" wrap="none">
            <a:noAutofit/>
          </a:bodyPr>
          <a:lstStyle>
            <a:defPPr>
              <a:defRPr lang="fr-FR"/>
            </a:defPPr>
            <a:lvl1pPr algn="ctr">
              <a:defRPr b="1" sz="1200">
                <a:solidFill>
                  <a:schemeClr val="bg1"/>
                </a:solidFill>
              </a:defRPr>
            </a:lvl1pPr>
          </a:lstStyle>
          <a:p>
            <a:r>
              <a:rPr dirty="0" lang="fr-FR">
                <a:latin charset="0" panose="02020603050405020304" pitchFamily="18" typeface="Times New Roman"/>
                <a:cs charset="0" panose="02020603050405020304" pitchFamily="18" typeface="Times New Roman"/>
              </a:rPr>
              <a:t>Nota Bene</a:t>
            </a:r>
          </a:p>
        </p:txBody>
      </p:sp>
      <p:sp>
        <p:nvSpPr>
          <p:cNvPr id="28" name="ZoneTexte 27"/>
          <p:cNvSpPr txBox="1"/>
          <p:nvPr/>
        </p:nvSpPr>
        <p:spPr>
          <a:xfrm>
            <a:off x="116631" y="3152800"/>
            <a:ext cx="6644239" cy="461665"/>
          </a:xfrm>
          <a:prstGeom prst="rect">
            <a:avLst/>
          </a:prstGeom>
          <a:solidFill>
            <a:schemeClr val="bg1">
              <a:lumMod val="85000"/>
            </a:schemeClr>
          </a:solidFill>
        </p:spPr>
        <p:txBody>
          <a:bodyPr rtlCol="0" wrap="square">
            <a:spAutoFit/>
          </a:bodyPr>
          <a:lstStyle/>
          <a:p>
            <a:pPr algn="ctr"/>
            <a:r>
              <a:rPr dirty="0" lang="fr-FR" sz="1200">
                <a:solidFill>
                  <a:schemeClr val="accent1">
                    <a:lumMod val="50000"/>
                  </a:schemeClr>
                </a:solidFill>
                <a:latin charset="0" panose="02020603050405020304" pitchFamily="18" typeface="Times New Roman"/>
                <a:cs charset="0" panose="02020603050405020304" pitchFamily="18" typeface="Times New Roman"/>
              </a:rPr>
              <a:t>La </a:t>
            </a:r>
            <a:r>
              <a:rPr b="1" dirty="0" lang="fr-FR" sz="1200">
                <a:solidFill>
                  <a:schemeClr val="accent1">
                    <a:lumMod val="50000"/>
                  </a:schemeClr>
                </a:solidFill>
                <a:latin charset="0" panose="02020603050405020304" pitchFamily="18" typeface="Times New Roman"/>
                <a:cs charset="0" panose="02020603050405020304" pitchFamily="18" typeface="Times New Roman"/>
              </a:rPr>
              <a:t>Valeur Vénale </a:t>
            </a:r>
            <a:r>
              <a:rPr dirty="0" lang="fr-FR" sz="1200">
                <a:solidFill>
                  <a:schemeClr val="accent1">
                    <a:lumMod val="50000"/>
                  </a:schemeClr>
                </a:solidFill>
                <a:latin charset="0" panose="02020603050405020304" pitchFamily="18" typeface="Times New Roman"/>
                <a:cs charset="0" panose="02020603050405020304" pitchFamily="18" typeface="Times New Roman"/>
              </a:rPr>
              <a:t>(VV) retenue </a:t>
            </a:r>
            <a:r>
              <a:rPr dirty="0" lang="fr-FR" smtClean="0" sz="1200">
                <a:solidFill>
                  <a:schemeClr val="accent1">
                    <a:lumMod val="50000"/>
                  </a:schemeClr>
                </a:solidFill>
                <a:latin charset="0" panose="02020603050405020304" pitchFamily="18" typeface="Times New Roman"/>
                <a:cs charset="0" panose="02020603050405020304" pitchFamily="18" typeface="Times New Roman"/>
              </a:rPr>
              <a:t>est de :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1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600 </a:t>
            </a:r>
            <a:r>
              <a:rPr b="1" dirty="0" lang="fr-FR" sz="1200">
                <a:solidFill>
                  <a:schemeClr val="accent1">
                    <a:lumMod val="50000"/>
                  </a:schemeClr>
                </a:solidFill>
                <a:latin charset="0" panose="02020603050405020304" pitchFamily="18" typeface="Times New Roman"/>
                <a:cs charset="0" panose="02020603050405020304" pitchFamily="18" typeface="Times New Roman"/>
              </a:rPr>
              <a:t>000,00 dhs, </a:t>
            </a:r>
          </a:p>
          <a:p>
            <a:pPr algn="ctr"/>
            <a:r>
              <a:rPr dirty="0" lang="fr-FR" sz="1200">
                <a:solidFill>
                  <a:schemeClr val="accent1">
                    <a:lumMod val="50000"/>
                  </a:schemeClr>
                </a:solidFill>
                <a:latin charset="0" panose="02020603050405020304" pitchFamily="18" typeface="Times New Roman"/>
                <a:cs charset="0" panose="02020603050405020304" pitchFamily="18" typeface="Times New Roman"/>
              </a:rPr>
              <a:t>Soit,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11 736 </a:t>
            </a:r>
            <a:r>
              <a:rPr b="1" dirty="0" lang="fr-FR" smtClean="0" sz="1200">
                <a:solidFill>
                  <a:schemeClr val="accent1">
                    <a:lumMod val="50000"/>
                  </a:schemeClr>
                </a:solidFill>
                <a:latin charset="0" panose="02020603050405020304" pitchFamily="18" typeface="Times New Roman"/>
                <a:cs charset="0" panose="02020603050405020304" pitchFamily="18" typeface="Times New Roman"/>
              </a:rPr>
              <a:t>dhs/m² </a:t>
            </a:r>
            <a:r>
              <a:rPr dirty="0" lang="fr-FR" sz="1200">
                <a:solidFill>
                  <a:schemeClr val="accent1">
                    <a:lumMod val="50000"/>
                  </a:schemeClr>
                </a:solidFill>
                <a:latin charset="0" panose="02020603050405020304" pitchFamily="18" typeface="Times New Roman"/>
                <a:cs charset="0" panose="02020603050405020304" pitchFamily="18" typeface="Times New Roman"/>
              </a:rPr>
              <a:t>envir</a:t>
            </a:r>
            <a:r>
              <a:rPr dirty="0" lang="fr-FR" sz="1200">
                <a:solidFill>
                  <a:srgbClr val="254061"/>
                </a:solidFill>
                <a:latin charset="0" panose="02020603050405020304" pitchFamily="18" typeface="Times New Roman"/>
                <a:cs charset="0" panose="02020603050405020304" pitchFamily="18" typeface="Times New Roman"/>
              </a:rPr>
              <a:t>on</a:t>
            </a:r>
            <a:r>
              <a:rPr dirty="0" lang="fr-FR" sz="1200">
                <a:solidFill>
                  <a:schemeClr val="tx2"/>
                </a:solidFill>
                <a:latin charset="0" panose="02020603050405020304" pitchFamily="18" typeface="Times New Roman"/>
                <a:cs charset="0" panose="02020603050405020304" pitchFamily="18" typeface="Times New Roman"/>
              </a:rPr>
              <a:t>.      </a:t>
            </a:r>
          </a:p>
        </p:txBody>
      </p:sp>
      <p:sp>
        <p:nvSpPr>
          <p:cNvPr id="30" name="ZoneTexte 29"/>
          <p:cNvSpPr txBox="1"/>
          <p:nvPr/>
        </p:nvSpPr>
        <p:spPr>
          <a:xfrm>
            <a:off x="2087642" y="635082"/>
            <a:ext cx="2547492" cy="654025"/>
          </a:xfrm>
          <a:prstGeom prst="rect">
            <a:avLst/>
          </a:prstGeom>
          <a:noFill/>
        </p:spPr>
        <p:txBody>
          <a:bodyPr rtlCol="0" wrap="none">
            <a:spAutoFit/>
          </a:bodyPr>
          <a:lstStyle/>
          <a:p>
            <a:pPr algn="ctr"/>
            <a:r>
              <a:rPr dirty="0" lang="fr-FR" sz="1200">
                <a:latin charset="0" panose="02020603050405020304" pitchFamily="18" typeface="Times New Roman"/>
                <a:cs charset="0" panose="02020603050405020304" pitchFamily="18" typeface="Times New Roman"/>
              </a:rPr>
              <a:t>A </a:t>
            </a:r>
            <a:r>
              <a:rPr dirty="0" lang="fr-FR" sz="1400">
                <a:latin charset="0" panose="02020603050405020304" pitchFamily="18" typeface="Times New Roman"/>
                <a:cs charset="0" panose="02020603050405020304" pitchFamily="18" typeface="Times New Roman"/>
              </a:rPr>
              <a:t>l’attention</a:t>
            </a:r>
            <a:r>
              <a:rPr dirty="0" lang="fr-FR" sz="1200">
                <a:latin charset="0" panose="02020603050405020304" pitchFamily="18" typeface="Times New Roman"/>
                <a:cs charset="0" panose="02020603050405020304" pitchFamily="18" typeface="Times New Roman"/>
              </a:rPr>
              <a:t> de</a:t>
            </a:r>
          </a:p>
          <a:p>
            <a:pPr algn="ctr"/>
            <a:r>
              <a:rPr b="1" dirty="0" lang="fr-FR" smtClean="0" sz="1200">
                <a:latin charset="0" panose="02020603050405020304" pitchFamily="18" typeface="Times New Roman"/>
                <a:cs charset="0" panose="02020603050405020304" pitchFamily="18" typeface="Times New Roman"/>
              </a:rPr>
              <a:t>M. Ibrahim </a:t>
            </a:r>
            <a:r>
              <a:rPr b="1" dirty="0" err="1" lang="fr-FR" smtClean="0" sz="1200">
                <a:latin charset="0" panose="02020603050405020304" pitchFamily="18" typeface="Times New Roman"/>
                <a:cs charset="0" panose="02020603050405020304" pitchFamily="18" typeface="Times New Roman"/>
              </a:rPr>
              <a:t>Moufakir</a:t>
            </a:r>
            <a:endParaRPr b="1" dirty="0" lang="fr-FR" sz="1200">
              <a:latin charset="0" panose="02020603050405020304" pitchFamily="18" typeface="Times New Roman"/>
              <a:cs charset="0" panose="02020603050405020304" pitchFamily="18" typeface="Times New Roman"/>
            </a:endParaRPr>
          </a:p>
          <a:p>
            <a:r>
              <a:rPr dirty="0" lang="fr-FR" sz="1050">
                <a:latin charset="0" panose="02020603050405020304" pitchFamily="18" typeface="Times New Roman"/>
                <a:cs charset="0" panose="02020603050405020304" pitchFamily="18" typeface="Times New Roman"/>
              </a:rPr>
              <a:t>A </a:t>
            </a:r>
            <a:r>
              <a:rPr dirty="0" lang="fr-FR" smtClean="0" sz="1050">
                <a:latin charset="0" panose="02020603050405020304" pitchFamily="18" typeface="Times New Roman"/>
                <a:cs charset="0" panose="02020603050405020304" pitchFamily="18" typeface="Times New Roman"/>
              </a:rPr>
              <a:t>travers l’Agence RABAT HAY NAHDA</a:t>
            </a:r>
            <a:endParaRPr dirty="0" lang="fr-FR" sz="1050">
              <a:latin charset="0" panose="02020603050405020304" pitchFamily="18" typeface="Times New Roman"/>
              <a:cs charset="0" panose="02020603050405020304" pitchFamily="18" typeface="Times New Roman"/>
            </a:endParaRPr>
          </a:p>
        </p:txBody>
      </p:sp>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graphicFrame>
        <p:nvGraphicFramePr>
          <p:cNvPr id="23" name="Tableau 22"/>
          <p:cNvGraphicFramePr>
            <a:graphicFrameLocks noGrp="1"/>
          </p:cNvGraphicFramePr>
          <p:nvPr>
            <p:extLst>
              <p:ext uri="{D42A27DB-BD31-4B8C-83A1-F6EECF244321}">
                <p14:modId xmlns:p14="http://schemas.microsoft.com/office/powerpoint/2010/main" val="2249039650"/>
              </p:ext>
            </p:extLst>
          </p:nvPr>
        </p:nvGraphicFramePr>
        <p:xfrm>
          <a:off x="116631" y="3648343"/>
          <a:ext cx="6677285" cy="1601077"/>
        </p:xfrm>
        <a:graphic>
          <a:graphicData uri="http://schemas.openxmlformats.org/drawingml/2006/table">
            <a:tbl>
              <a:tblPr/>
              <a:tblGrid>
                <a:gridCol w="57606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0080">
                  <a:extLst>
                    <a:ext uri="{9D8B030D-6E8A-4147-A177-3AD203B41FA5}">
                      <a16:colId xmlns:a16="http://schemas.microsoft.com/office/drawing/2014/main" val="1828174090"/>
                    </a:ext>
                  </a:extLst>
                </a:gridCol>
                <a:gridCol w="504056">
                  <a:extLst>
                    <a:ext uri="{9D8B030D-6E8A-4147-A177-3AD203B41FA5}">
                      <a16:colId xmlns:a16="http://schemas.microsoft.com/office/drawing/2014/main" val="20005"/>
                    </a:ext>
                  </a:extLst>
                </a:gridCol>
                <a:gridCol w="57606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53128">
                  <a:extLst>
                    <a:ext uri="{9D8B030D-6E8A-4147-A177-3AD203B41FA5}">
                      <a16:colId xmlns:a16="http://schemas.microsoft.com/office/drawing/2014/main" val="1660771449"/>
                    </a:ext>
                  </a:extLst>
                </a:gridCol>
                <a:gridCol w="864096">
                  <a:extLst>
                    <a:ext uri="{9D8B030D-6E8A-4147-A177-3AD203B41FA5}">
                      <a16:colId xmlns:a16="http://schemas.microsoft.com/office/drawing/2014/main" val="20008"/>
                    </a:ext>
                  </a:extLst>
                </a:gridCol>
                <a:gridCol w="811588">
                  <a:extLst>
                    <a:ext uri="{9D8B030D-6E8A-4147-A177-3AD203B41FA5}">
                      <a16:colId xmlns:a16="http://schemas.microsoft.com/office/drawing/2014/main" val="20009"/>
                    </a:ext>
                  </a:extLst>
                </a:gridCol>
              </a:tblGrid>
              <a:tr h="651626">
                <a:tc rowSpan="3">
                  <a:txBody>
                    <a:bodyPr/>
                    <a:lstStyle/>
                    <a:p>
                      <a:pPr algn="ctr" fontAlgn="ctr" rtl="0"/>
                      <a:r>
                        <a:rPr b="1" dirty="0" i="0" lang="fr-FR" strike="noStrike" sz="1000" u="none">
                          <a:solidFill>
                            <a:srgbClr val="000000"/>
                          </a:solidFill>
                          <a:effectLst/>
                          <a:latin charset="0" panose="02020603050405020304" pitchFamily="18" typeface="Times New Roman"/>
                          <a:cs charset="0" panose="02020603050405020304" pitchFamily="18" typeface="Times New Roman"/>
                        </a:rPr>
                        <a:t>Titre</a:t>
                      </a:r>
                    </a:p>
                    <a:p>
                      <a:pPr algn="ctr" fontAlgn="ctr" rtl="0"/>
                      <a:r>
                        <a:rPr b="1" dirty="0" i="0" lang="fr-FR" strike="noStrike" sz="1000" u="none">
                          <a:solidFill>
                            <a:srgbClr val="000000"/>
                          </a:solidFill>
                          <a:effectLst/>
                          <a:latin charset="0" panose="02020603050405020304" pitchFamily="18" typeface="Times New Roman"/>
                          <a:cs charset="0" panose="02020603050405020304" pitchFamily="18" typeface="Times New Roman"/>
                        </a:rPr>
                        <a:t>foncier</a:t>
                      </a:r>
                    </a:p>
                  </a:txBody>
                  <a:tcPr anchor="ctr" marB="0" marL="13758" marR="13758" marT="13758">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Superficie</a:t>
                      </a:r>
                    </a:p>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cadastrale</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3">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Désignation</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Type de</a:t>
                      </a:r>
                    </a:p>
                    <a:p>
                      <a:pPr algn="ctr" fontAlgn="ctr" rtl="0"/>
                      <a:r>
                        <a:rPr b="1" dirty="0" i="0" lang="fr-FR" strike="noStrike" sz="1000" u="none">
                          <a:solidFill>
                            <a:schemeClr val="tx1"/>
                          </a:solidFill>
                          <a:effectLst/>
                          <a:latin charset="0" panose="02020603050405020304" pitchFamily="18" typeface="Times New Roman"/>
                          <a:cs charset="0" panose="02020603050405020304" pitchFamily="18" typeface="Times New Roman"/>
                        </a:rPr>
                        <a:t>valeur</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Prix</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Unitaire</a:t>
                      </a:r>
                    </a:p>
                    <a:p>
                      <a:pPr algn="ctr" defTabSz="1320759" eaLnBrk="1" fontAlgn="ctr" hangingPunct="1" latinLnBrk="0" marL="0"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Valeur retenue</a:t>
                      </a:r>
                    </a:p>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arrondie</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Superficie pondérée</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Poste </a:t>
                      </a: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de</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comparaison </a:t>
                      </a: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*Capitalisation </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des Revenus Potentiels</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rowSpan="2">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Actualisation des flux financiers</a:t>
                      </a: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(DCF)</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extLst>
                  <a:ext uri="{0D108BD9-81ED-4DB2-BD59-A6C34878D82A}">
                    <a16:rowId xmlns:a16="http://schemas.microsoft.com/office/drawing/2014/main" val="10000"/>
                  </a:ext>
                </a:extLst>
              </a:tr>
              <a:tr h="119623">
                <a:tc vMerge="1">
                  <a:txBody>
                    <a:bodyPr/>
                    <a:lstStyle/>
                    <a:p>
                      <a:endParaRPr lang="fr-FR"/>
                    </a:p>
                  </a:txBody>
                  <a:tcPr/>
                </a:tc>
                <a:tc rowSpan="2">
                  <a:txBody>
                    <a:bodyPr/>
                    <a:lstStyle/>
                    <a:p>
                      <a:pPr algn="ctr" fontAlgn="ctr" rtl="0"/>
                      <a:r>
                        <a:rPr b="1" dirty="0" i="0" lang="fr-FR" smtClean="0" strike="noStrike" sz="1000" u="none">
                          <a:solidFill>
                            <a:srgbClr val="000000"/>
                          </a:solidFill>
                          <a:effectLst/>
                          <a:latin charset="0" panose="02020603050405020304" pitchFamily="18" typeface="Times New Roman"/>
                          <a:cs charset="0" panose="02020603050405020304" pitchFamily="18" typeface="Times New Roman"/>
                        </a:rPr>
                        <a:t>en m²</a:t>
                      </a:r>
                      <a:r>
                        <a:rPr b="0" dirty="0" i="0" lang="fr-FR" smtClean="0" strike="noStrike" sz="1000" u="none">
                          <a:solidFill>
                            <a:srgbClr val="000000"/>
                          </a:solidFill>
                          <a:effectLst/>
                          <a:latin charset="0" panose="02020603050405020304" pitchFamily="18" typeface="Times New Roman"/>
                          <a:cs charset="0" panose="02020603050405020304" pitchFamily="18" typeface="Times New Roman"/>
                        </a:rPr>
                        <a:t> </a:t>
                      </a:r>
                      <a:endParaRPr b="1" dirty="0" i="0" lang="fr-FR" strike="noStrike" sz="1000" u="none">
                        <a:solidFill>
                          <a:srgbClr val="000000"/>
                        </a:solidFill>
                        <a:effectLst/>
                        <a:latin charset="0" panose="02020603050405020304" pitchFamily="18" typeface="Times New Roman"/>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fontAlgn="ctr" rtl="0"/>
                      <a:endParaRPr b="1" dirty="0" i="0" lang="fr-FR" strike="noStrike" sz="1100" u="none">
                        <a:solidFill>
                          <a:srgbClr val="000000"/>
                        </a:solidFill>
                        <a:effectLst/>
                        <a:latin charset="0" panose="020F0502020204030204" pitchFamily="34" typeface="Calibri"/>
                      </a:endParaRP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vMerge="1">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tc>
                <a:tc vMerge="1">
                  <a:txBody>
                    <a:bodyPr/>
                    <a:lstStyle/>
                    <a:p>
                      <a:pPr algn="ctr" defTabSz="1320759" eaLnBrk="1" fontAlgn="ctr" hangingPunct="1" latinLnBrk="0" marL="0" rtl="0"/>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tc>
                <a:extLst>
                  <a:ext uri="{0D108BD9-81ED-4DB2-BD59-A6C34878D82A}">
                    <a16:rowId xmlns:a16="http://schemas.microsoft.com/office/drawing/2014/main" val="1847123188"/>
                  </a:ext>
                </a:extLst>
              </a:tr>
              <a:tr h="333004">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lang="fr-FR" strike="noStrike" sz="1000" u="none">
                          <a:solidFill>
                            <a:schemeClr val="tx1"/>
                          </a:solidFill>
                          <a:effectLst/>
                          <a:latin charset="0" panose="02020603050405020304" pitchFamily="18" typeface="Times New Roman"/>
                          <a:cs charset="0" panose="02020603050405020304" pitchFamily="18" typeface="Times New Roman"/>
                        </a:rPr>
                        <a:t>en m²</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en dh/m²</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en dh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MA" smtClean="0" strike="noStrike" sz="1000" u="none">
                          <a:solidFill>
                            <a:schemeClr val="tx1"/>
                          </a:solidFill>
                          <a:effectLst/>
                          <a:latin charset="0" panose="02020603050405020304" pitchFamily="18" typeface="Times New Roman"/>
                          <a:ea typeface="+mn-ea"/>
                          <a:cs charset="0" panose="02020603050405020304" pitchFamily="18" typeface="Times New Roman"/>
                        </a:rPr>
                        <a:t>en m²</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Méthode 01</a:t>
                      </a:r>
                    </a:p>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Méthode 02</a:t>
                      </a: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tc>
                  <a:txBody>
                    <a:bodyPr/>
                    <a:lstStyle/>
                    <a:p>
                      <a:pPr algn="ctr" defTabSz="1320759" eaLnBrk="1" fontAlgn="ctr" hangingPunct="1" latinLnBrk="0" marL="0" rtl="0"/>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Méthode 03</a:t>
                      </a:r>
                    </a:p>
                  </a:txBody>
                  <a:tcPr anchor="ctr" marB="0" marL="9525" marR="9525" marT="95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85000"/>
                      </a:schemeClr>
                    </a:solidFill>
                  </a:tcPr>
                </a:tc>
                <a:extLst>
                  <a:ext uri="{0D108BD9-81ED-4DB2-BD59-A6C34878D82A}">
                    <a16:rowId xmlns:a16="http://schemas.microsoft.com/office/drawing/2014/main" val="10003"/>
                  </a:ext>
                </a:extLst>
              </a:tr>
              <a:tr h="492315">
                <a:tc>
                  <a:txBody>
                    <a:bodyPr/>
                    <a:lstStyle/>
                    <a:p>
                      <a:pPr algn="ctr" fontAlgn="ctr" rtl="0"/>
                      <a:r>
                        <a:rPr b="1" dirty="0" lang="fr-FR" smtClean="0" sz="1000">
                          <a:latin charset="0" panose="02020603050405020304" pitchFamily="18" typeface="Times New Roman"/>
                          <a:cs charset="0" panose="02020603050405020304" pitchFamily="18" typeface="Times New Roman"/>
                        </a:rPr>
                        <a:t>47 125/58</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13758" marR="13758" marT="13758">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132 (+13)</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914400" eaLnBrk="1" fontAlgn="ctr" hangingPunct="1" indent="0" latinLnBrk="0" lvl="0" marL="0" marR="0" rtl="0">
                        <a:lnSpc>
                          <a:spcPct val="100000"/>
                        </a:lnSpc>
                        <a:spcBef>
                          <a:spcPts val="0"/>
                        </a:spcBef>
                        <a:spcAft>
                          <a:spcPts val="0"/>
                        </a:spcAft>
                        <a:buClrTx/>
                        <a:buSzTx/>
                        <a:buFontTx/>
                        <a:buNone/>
                        <a:tabLst/>
                        <a:defRPr/>
                      </a:pPr>
                      <a:r>
                        <a:rPr b="0" dirty="0" lang="fr-FR" smtClean="0" sz="1000">
                          <a:solidFill>
                            <a:schemeClr val="tx1"/>
                          </a:solidFill>
                          <a:latin charset="0" panose="02020603050405020304" pitchFamily="18" typeface="Times New Roman"/>
                          <a:cs charset="0" panose="02020603050405020304" pitchFamily="18" typeface="Times New Roman"/>
                        </a:rPr>
                        <a:t>Appartement (+</a:t>
                      </a:r>
                      <a:r>
                        <a:rPr b="0" baseline="0" dirty="0" lang="fr-FR" smtClean="0" sz="1000">
                          <a:solidFill>
                            <a:schemeClr val="tx1"/>
                          </a:solidFill>
                          <a:latin charset="0" panose="02020603050405020304" pitchFamily="18" typeface="Times New Roman"/>
                          <a:cs charset="0" panose="02020603050405020304" pitchFamily="18" typeface="Times New Roman"/>
                        </a:rPr>
                        <a:t> PPP)</a:t>
                      </a:r>
                      <a:endParaRPr b="0" dirty="0" lang="fr-FR" smtClean="0" sz="1000">
                        <a:solidFill>
                          <a:schemeClr val="tx1"/>
                        </a:solidFill>
                        <a:latin charset="0" panose="02020603050405020304" pitchFamily="18" typeface="Times New Roman"/>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VV</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endParaRPr b="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rtl="0"/>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11 736</a:t>
                      </a:r>
                      <a:r>
                        <a:rPr b="0" dirty="0" i="0" lang="fr-FR" strike="noStrike" sz="1000" u="none">
                          <a:solidFill>
                            <a:schemeClr val="tx1"/>
                          </a:solidFill>
                          <a:effectLst/>
                          <a:latin charset="0" panose="02020603050405020304" pitchFamily="18" typeface="Times New Roman"/>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1 600 000</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136</a:t>
                      </a:r>
                      <a:r>
                        <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1 433 248</a:t>
                      </a:r>
                      <a:endParaRPr b="1" dirty="0" i="0" kern="1200" lang="fr-FR" strike="noStrike" sz="105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endPar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endParaRPr>
                    </a:p>
                    <a:p>
                      <a:pPr algn="ctr" defTabSz="1320759" eaLnBrk="1" fontAlgn="ctr" hangingPunct="1" indent="0" latinLnBrk="0" marL="0" marR="0" rtl="0">
                        <a:lnSpc>
                          <a:spcPct val="100000"/>
                        </a:lnSpc>
                        <a:spcBef>
                          <a:spcPts val="0"/>
                        </a:spcBef>
                        <a:spcAft>
                          <a:spcPts val="0"/>
                        </a:spcAft>
                        <a:buClrTx/>
                        <a:buSzTx/>
                        <a:buFontTx/>
                        <a:buNone/>
                        <a:tabLst/>
                        <a:defRPr/>
                      </a:pP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1 </a:t>
                      </a:r>
                      <a:r>
                        <a:rPr b="1" dirty="0" i="0" kern="1200" lang="fr-FR" smtClean="0"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568 939</a:t>
                      </a:r>
                      <a:r>
                        <a:rPr b="1" dirty="0" i="0" kern="1200" lang="fr-FR" strike="noStrike" sz="1000" u="none">
                          <a:solidFill>
                            <a:schemeClr val="accent1">
                              <a:lumMod val="50000"/>
                            </a:schemeClr>
                          </a:solidFill>
                          <a:effectLst/>
                          <a:latin charset="0" panose="02020603050405020304" pitchFamily="18" typeface="Times New Roman"/>
                          <a:ea typeface="+mn-ea"/>
                          <a:cs charset="0" panose="02020603050405020304" pitchFamily="18" typeface="Times New Roman"/>
                        </a:rPr>
                        <a:t>
</a:t>
                      </a: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1 </a:t>
                      </a:r>
                      <a:r>
                        <a:rPr b="1"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572 285</a:t>
                      </a:r>
                      <a:endParaRPr b="1"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13758" marR="13758" marT="13758">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891522969"/>
              </p:ext>
            </p:extLst>
          </p:nvPr>
        </p:nvGraphicFramePr>
        <p:xfrm>
          <a:off x="85894" y="7495738"/>
          <a:ext cx="6674975" cy="1078699"/>
        </p:xfrm>
        <a:graphic>
          <a:graphicData uri="http://schemas.openxmlformats.org/drawingml/2006/table">
            <a:tbl>
              <a:tblPr firstRow="1"/>
              <a:tblGrid>
                <a:gridCol w="6674975">
                  <a:extLst>
                    <a:ext uri="{9D8B030D-6E8A-4147-A177-3AD203B41FA5}">
                      <a16:colId xmlns:a16="http://schemas.microsoft.com/office/drawing/2014/main" val="2437334052"/>
                    </a:ext>
                  </a:extLst>
                </a:gridCol>
              </a:tblGrid>
              <a:tr h="196787">
                <a:tc>
                  <a:txBody>
                    <a:bodyPr/>
                    <a:lstStyle/>
                    <a:p>
                      <a:pPr algn="ctr" defTabSz="914400" eaLnBrk="1" fontAlgn="ctr" hangingPunct="1" latinLnBrk="0" marL="0" rtl="0"/>
                      <a:r>
                        <a:rPr b="1" dirty="0" kern="1200" lang="fr-FR" sz="1200">
                          <a:solidFill>
                            <a:schemeClr val="bg1"/>
                          </a:solidFill>
                          <a:latin charset="0" panose="02020603050405020304" pitchFamily="18" typeface="Times New Roman"/>
                          <a:ea typeface="+mn-ea"/>
                          <a:cs charset="0" panose="02020603050405020304" pitchFamily="18" typeface="Times New Roman"/>
                        </a:rPr>
                        <a:t>Réserve </a:t>
                      </a:r>
                    </a:p>
                  </a:txBody>
                  <a:tcPr anchor="ctr" marB="0" marL="7225" marR="7225" marT="7225">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chemeClr val="accent2">
                        <a:lumMod val="60000"/>
                        <a:lumOff val="40000"/>
                      </a:schemeClr>
                    </a:solidFill>
                  </a:tcPr>
                </a:tc>
                <a:extLst>
                  <a:ext uri="{0D108BD9-81ED-4DB2-BD59-A6C34878D82A}">
                    <a16:rowId xmlns:a16="http://schemas.microsoft.com/office/drawing/2014/main" val="3093757142"/>
                  </a:ext>
                </a:extLst>
              </a:tr>
              <a:tr h="881912">
                <a:tc>
                  <a:txBody>
                    <a:bodyPr/>
                    <a:lstStyle/>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Sous réserve de l’obtention de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Règlement de la copropriété ;</a:t>
                      </a:r>
                    </a:p>
                    <a:p>
                      <a:pPr algn="l" defTabSz="1320759" eaLnBrk="1" fontAlgn="ctr" hangingPunct="1" indent="-171450" latinLnBrk="0" lvl="0" marL="438150" marR="0" rtl="0">
                        <a:lnSpc>
                          <a:spcPct val="100000"/>
                        </a:lnSpc>
                        <a:spcBef>
                          <a:spcPts val="0"/>
                        </a:spcBef>
                        <a:spcAft>
                          <a:spcPts val="0"/>
                        </a:spcAft>
                        <a:buClr>
                          <a:srgbClr val="C0504D">
                            <a:lumMod val="40000"/>
                            <a:lumOff val="60000"/>
                          </a:srgbClr>
                        </a:buClr>
                        <a:buSzTx/>
                        <a:buFont charset="0" panose="02020603050405020304" pitchFamily="18" typeface="Times New Roman"/>
                        <a:buChar char="‐"/>
                        <a:tabLst/>
                        <a:defRPr/>
                      </a:pPr>
                      <a:r>
                        <a:rPr b="0" baseline="0" cap="none" dirty="0" i="0" kern="1200" kumimoji="0" lang="fr-FR" noProof="0" normalizeH="0" smtClean="0" spc="0" strike="noStrike" sz="1050" u="none">
                          <a:ln>
                            <a:noFill/>
                          </a:ln>
                          <a:solidFill>
                            <a:prstClr val="black"/>
                          </a:solidFill>
                          <a:effectLst/>
                          <a:uLnTx/>
                          <a:uFillTx/>
                          <a:latin charset="0" panose="02020603050405020304" pitchFamily="18" typeface="Times New Roman"/>
                          <a:ea typeface="+mn-ea"/>
                          <a:cs charset="0" panose="02020603050405020304" pitchFamily="18" typeface="Times New Roman"/>
                        </a:rPr>
                        <a:t>Plan de copropriété ;</a:t>
                      </a:r>
                    </a:p>
                    <a:p>
                      <a:pPr algn="l" defTabSz="1320759" eaLnBrk="1" fontAlgn="ctr" hangingPunct="1" indent="-171450" latinLnBrk="0" lvl="0" marL="266700" marR="0" rtl="0">
                        <a:lnSpc>
                          <a:spcPct val="100000"/>
                        </a:lnSpc>
                        <a:spcBef>
                          <a:spcPts val="0"/>
                        </a:spcBef>
                        <a:spcAft>
                          <a:spcPts val="0"/>
                        </a:spcAft>
                        <a:buClr>
                          <a:srgbClr val="C0504D">
                            <a:lumMod val="40000"/>
                            <a:lumOff val="60000"/>
                          </a:srgbClr>
                        </a:buClr>
                        <a:buSzTx/>
                        <a:buFont charset="2" panose="05000000000000000000" pitchFamily="2" typeface="Wingdings"/>
                        <a:buChar char="§"/>
                        <a:tabLst/>
                        <a:defRPr/>
                      </a:pPr>
                      <a:r>
                        <a:rPr b="0" baseline="0" cap="none" dirty="0" i="0" kern="1200" kumimoji="0" lang="fr-FR" noProof="0" normalizeH="0" smtClean="0" spc="0" strike="noStrike" sz="1050" u="none">
                          <a:ln>
                            <a:noFill/>
                          </a:ln>
                          <a:solidFill>
                            <a:srgbClr val="000000"/>
                          </a:solidFill>
                          <a:effectLst/>
                          <a:uLnTx/>
                          <a:uFillTx/>
                          <a:latin charset="0" panose="02020603050405020304" pitchFamily="18" typeface="Times New Roman"/>
                          <a:ea typeface="+mn-ea"/>
                          <a:cs charset="0" panose="02020603050405020304" pitchFamily="18" typeface="Times New Roman"/>
                        </a:rPr>
                        <a:t>Respect des conditions et charges inscrites dans le règlement de copropriété.</a:t>
                      </a:r>
                    </a:p>
                  </a:txBody>
                  <a:tcPr anchor="ctr" marB="0" marL="7225" marR="7225" marT="72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4" name="Text Box 3"/>
          <p:cNvSpPr txBox="1">
            <a:spLocks noChangeArrowheads="1"/>
          </p:cNvSpPr>
          <p:nvPr/>
        </p:nvSpPr>
        <p:spPr bwMode="auto">
          <a:xfrm>
            <a:off x="-15967" y="9390361"/>
            <a:ext cx="6613319"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bIns="66040" compatLnSpc="1" lIns="132080" numCol="1" rIns="132080" tIns="66040" vert="horz" wrap="square">
            <a:prstTxWarp prst="textNoShape">
              <a:avLst/>
            </a:prstTxWarp>
          </a:bodyPr>
          <a:lstStyle/>
          <a:p>
            <a:pPr algn="ctr" eaLnBrk="0" fontAlgn="base" hangingPunct="0" lvl="0">
              <a:spcBef>
                <a:spcPct val="0"/>
              </a:spcBef>
              <a:spcAft>
                <a:spcPct val="0"/>
              </a:spcAft>
            </a:pPr>
            <a:r>
              <a:rPr altLang="fr-FR" b="1" dirty="0" lang="fr-FR" sz="700">
                <a:solidFill>
                  <a:schemeClr val="bg1">
                    <a:lumMod val="50000"/>
                  </a:schemeClr>
                </a:solidFill>
              </a:rPr>
              <a:t>Terra Modus, SARLAU au capital de 2.500.000,00 </a:t>
            </a:r>
            <a:r>
              <a:rPr altLang="fr-FR" b="1" dirty="0" err="1" lang="fr-FR" sz="700">
                <a:solidFill>
                  <a:schemeClr val="bg1">
                    <a:lumMod val="50000"/>
                  </a:schemeClr>
                </a:solidFill>
              </a:rPr>
              <a:t>dhs</a:t>
            </a:r>
            <a:r>
              <a:rPr altLang="fr-FR" b="1" dirty="0" lang="fr-FR" sz="700">
                <a:solidFill>
                  <a:schemeClr val="bg1">
                    <a:lumMod val="50000"/>
                  </a:schemeClr>
                </a:solidFill>
              </a:rPr>
              <a:t>. Siège : Résidence </a:t>
            </a:r>
            <a:r>
              <a:rPr altLang="fr-FR" b="1" dirty="0" err="1" lang="fr-FR" sz="700">
                <a:solidFill>
                  <a:schemeClr val="bg1">
                    <a:lumMod val="50000"/>
                  </a:schemeClr>
                </a:solidFill>
              </a:rPr>
              <a:t>Essaada</a:t>
            </a:r>
            <a:r>
              <a:rPr altLang="fr-FR" b="1" dirty="0" lang="fr-FR" sz="700">
                <a:solidFill>
                  <a:schemeClr val="bg1">
                    <a:lumMod val="50000"/>
                  </a:schemeClr>
                </a:solidFill>
              </a:rPr>
              <a:t>, </a:t>
            </a:r>
            <a:r>
              <a:rPr altLang="fr-FR" b="1" dirty="0" err="1" lang="fr-FR" sz="700">
                <a:solidFill>
                  <a:schemeClr val="bg1">
                    <a:lumMod val="50000"/>
                  </a:schemeClr>
                </a:solidFill>
              </a:rPr>
              <a:t>Imm</a:t>
            </a:r>
            <a:r>
              <a:rPr altLang="fr-FR" b="1" dirty="0" lang="fr-FR" sz="700">
                <a:solidFill>
                  <a:schemeClr val="bg1">
                    <a:lumMod val="50000"/>
                  </a:schemeClr>
                </a:solidFill>
              </a:rPr>
              <a:t> A, </a:t>
            </a:r>
            <a:r>
              <a:rPr altLang="fr-FR" b="1" dirty="0" err="1" lang="fr-FR" sz="700">
                <a:solidFill>
                  <a:schemeClr val="bg1">
                    <a:lumMod val="50000"/>
                  </a:schemeClr>
                </a:solidFill>
              </a:rPr>
              <a:t>Appt</a:t>
            </a:r>
            <a:r>
              <a:rPr altLang="fr-FR" b="1" dirty="0" lang="fr-FR" sz="700">
                <a:solidFill>
                  <a:schemeClr val="bg1">
                    <a:lumMod val="50000"/>
                  </a:schemeClr>
                </a:solidFill>
              </a:rPr>
              <a:t> 03, 461 Boulevard Amina </a:t>
            </a:r>
            <a:r>
              <a:rPr altLang="fr-FR" b="1" dirty="0" err="1" lang="fr-FR" sz="700">
                <a:solidFill>
                  <a:schemeClr val="bg1">
                    <a:lumMod val="50000"/>
                  </a:schemeClr>
                </a:solidFill>
              </a:rPr>
              <a:t>Bint</a:t>
            </a:r>
            <a:r>
              <a:rPr altLang="fr-FR" b="1" dirty="0" lang="fr-FR" sz="700">
                <a:solidFill>
                  <a:schemeClr val="bg1">
                    <a:lumMod val="50000"/>
                  </a:schemeClr>
                </a:solidFill>
              </a:rPr>
              <a:t> </a:t>
            </a:r>
            <a:r>
              <a:rPr altLang="fr-FR" b="1" dirty="0" err="1" lang="fr-FR" sz="700">
                <a:solidFill>
                  <a:schemeClr val="bg1">
                    <a:lumMod val="50000"/>
                  </a:schemeClr>
                </a:solidFill>
              </a:rPr>
              <a:t>Wahb</a:t>
            </a:r>
            <a:r>
              <a:rPr altLang="fr-FR" b="1" dirty="0" lang="fr-FR" sz="700">
                <a:solidFill>
                  <a:schemeClr val="bg1">
                    <a:lumMod val="50000"/>
                  </a:schemeClr>
                </a:solidFill>
              </a:rPr>
              <a:t>, Hay </a:t>
            </a:r>
            <a:r>
              <a:rPr altLang="fr-FR" b="1" dirty="0" err="1" lang="fr-FR" sz="700">
                <a:solidFill>
                  <a:schemeClr val="bg1">
                    <a:lumMod val="50000"/>
                  </a:schemeClr>
                </a:solidFill>
              </a:rPr>
              <a:t>Ibnou</a:t>
            </a:r>
            <a:r>
              <a:rPr altLang="fr-FR" b="1" dirty="0" lang="fr-FR" sz="700">
                <a:solidFill>
                  <a:schemeClr val="bg1">
                    <a:lumMod val="50000"/>
                  </a:schemeClr>
                </a:solidFill>
              </a:rPr>
              <a:t> </a:t>
            </a:r>
            <a:r>
              <a:rPr altLang="fr-FR" b="1" dirty="0" err="1" lang="fr-FR" sz="700">
                <a:solidFill>
                  <a:schemeClr val="bg1">
                    <a:lumMod val="50000"/>
                  </a:schemeClr>
                </a:solidFill>
              </a:rPr>
              <a:t>Rochd</a:t>
            </a:r>
            <a:r>
              <a:rPr altLang="fr-FR" b="1" dirty="0" lang="fr-FR" sz="700">
                <a:solidFill>
                  <a:schemeClr val="bg1">
                    <a:lumMod val="50000"/>
                  </a:schemeClr>
                </a:solidFill>
              </a:rPr>
              <a:t>, Al </a:t>
            </a:r>
            <a:r>
              <a:rPr altLang="fr-FR" b="1" dirty="0" err="1" lang="fr-FR" sz="700">
                <a:solidFill>
                  <a:schemeClr val="bg1">
                    <a:lumMod val="50000"/>
                  </a:schemeClr>
                </a:solidFill>
              </a:rPr>
              <a:t>Wifak</a:t>
            </a:r>
            <a:r>
              <a:rPr altLang="fr-FR" b="1" dirty="0" lang="fr-FR" sz="700">
                <a:solidFill>
                  <a:schemeClr val="bg1">
                    <a:lumMod val="50000"/>
                  </a:schemeClr>
                </a:solidFill>
              </a:rPr>
              <a:t>, </a:t>
            </a:r>
            <a:r>
              <a:rPr altLang="fr-FR" b="1" dirty="0" err="1" lang="fr-FR" sz="700">
                <a:solidFill>
                  <a:schemeClr val="bg1">
                    <a:lumMod val="50000"/>
                  </a:schemeClr>
                </a:solidFill>
              </a:rPr>
              <a:t>Témara</a:t>
            </a:r>
            <a:endParaRPr altLang="fr-FR" b="1" dirty="0" lang="fr-FR" sz="700">
              <a:solidFill>
                <a:schemeClr val="bg1">
                  <a:lumMod val="50000"/>
                </a:schemeClr>
              </a:solidFill>
            </a:endParaRPr>
          </a:p>
          <a:p>
            <a:pPr algn="ctr" eaLnBrk="0" fontAlgn="base" hangingPunct="0" lvl="0">
              <a:spcBef>
                <a:spcPct val="0"/>
              </a:spcBef>
              <a:spcAft>
                <a:spcPct val="0"/>
              </a:spcAft>
            </a:pPr>
            <a:r>
              <a:rPr altLang="fr-FR" b="1" dirty="0" lang="fr-FR" sz="700">
                <a:solidFill>
                  <a:schemeClr val="bg1">
                    <a:lumMod val="50000"/>
                  </a:schemeClr>
                </a:solidFill>
              </a:rPr>
              <a:t>Code Postal : 12040 Tél : </a:t>
            </a:r>
            <a:r>
              <a:rPr altLang="fr-FR" b="1" dirty="0" lang="fr-FR" sz="700">
                <a:solidFill>
                  <a:srgbClr val="0070C0"/>
                </a:solidFill>
              </a:rPr>
              <a:t>0537646903</a:t>
            </a:r>
            <a:r>
              <a:rPr altLang="fr-FR" b="1" dirty="0" lang="fr-FR" sz="700">
                <a:solidFill>
                  <a:schemeClr val="bg1">
                    <a:lumMod val="50000"/>
                  </a:schemeClr>
                </a:solidFill>
              </a:rPr>
              <a:t> Fax </a:t>
            </a:r>
            <a:r>
              <a:rPr altLang="fr-FR" b="1" dirty="0" lang="fr-FR" sz="700">
                <a:solidFill>
                  <a:srgbClr val="0070C0"/>
                </a:solidFill>
              </a:rPr>
              <a:t>: 0537646902 </a:t>
            </a:r>
            <a:r>
              <a:rPr altLang="fr-FR" b="1" dirty="0" lang="fr-FR" sz="700">
                <a:solidFill>
                  <a:schemeClr val="bg1">
                    <a:lumMod val="50000"/>
                  </a:schemeClr>
                </a:solidFill>
              </a:rPr>
              <a:t>Email :</a:t>
            </a:r>
            <a:r>
              <a:rPr altLang="fr-FR" b="1" dirty="0" lang="fr-FR" sz="700">
                <a:solidFill>
                  <a:srgbClr val="0070C0"/>
                </a:solidFill>
              </a:rPr>
              <a:t> terramodus@menara.ma </a:t>
            </a:r>
            <a:r>
              <a:rPr altLang="fr-FR" b="1" dirty="0" lang="fr-FR" sz="700">
                <a:solidFill>
                  <a:schemeClr val="bg1">
                    <a:lumMod val="50000"/>
                  </a:schemeClr>
                </a:solidFill>
              </a:rPr>
              <a:t>Site Web </a:t>
            </a:r>
            <a:r>
              <a:rPr altLang="fr-FR" b="1" dirty="0" lang="fr-FR" sz="700">
                <a:solidFill>
                  <a:srgbClr val="0070C0"/>
                </a:solidFill>
              </a:rPr>
              <a:t>: www.terramodus.ma</a:t>
            </a:r>
          </a:p>
          <a:p>
            <a:pPr algn="ctr" eaLnBrk="0" fontAlgn="base" hangingPunct="0" lvl="0">
              <a:spcBef>
                <a:spcPct val="0"/>
              </a:spcBef>
              <a:spcAft>
                <a:spcPct val="0"/>
              </a:spcAft>
            </a:pPr>
            <a:r>
              <a:rPr altLang="fr-FR" b="1" dirty="0" lang="fr-FR" sz="700">
                <a:solidFill>
                  <a:schemeClr val="bg1">
                    <a:lumMod val="50000"/>
                  </a:schemeClr>
                </a:solidFill>
              </a:rPr>
              <a:t>RC Rabat : 82861 CNSS : 8612873 Patente : 26900782 IF : 3340505 RIB : 011 825 0000 01 210 00 11169 68 BMCE, TEMARA VILLE</a:t>
            </a:r>
          </a:p>
          <a:p>
            <a:pPr algn="ctr" eaLnBrk="0" fontAlgn="base" hangingPunct="0" lvl="0">
              <a:spcBef>
                <a:spcPct val="0"/>
              </a:spcBef>
              <a:spcAft>
                <a:spcPct val="0"/>
              </a:spcAft>
            </a:pPr>
            <a:r>
              <a:rPr altLang="fr-FR" b="1" dirty="0" lang="fr-FR" sz="700">
                <a:solidFill>
                  <a:schemeClr val="bg1">
                    <a:lumMod val="50000"/>
                  </a:schemeClr>
                </a:solidFill>
              </a:rPr>
              <a:t>ICE : 00 143 3196 0000 15</a:t>
            </a:r>
          </a:p>
        </p:txBody>
      </p:sp>
    </p:spTree>
    <p:extLst>
      <p:ext uri="{BB962C8B-B14F-4D97-AF65-F5344CB8AC3E}">
        <p14:creationId xmlns:p14="http://schemas.microsoft.com/office/powerpoint/2010/main" val="2804300016"/>
      </p:ext>
    </p:extLst>
  </p:cSld>
  <p:clrMapOvr>
    <a:masterClrMapping/>
  </p:clrMapOvr>
  <p:timing>
    <p:tnLst>
      <p:par>
        <p:cTn dur="indefinite" id="1" nodeType="tmRoot" restart="never"/>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ZoneTexte 7"/>
          <p:cNvSpPr txBox="1"/>
          <p:nvPr/>
        </p:nvSpPr>
        <p:spPr>
          <a:xfrm>
            <a:off x="38572" y="1496616"/>
            <a:ext cx="6821740" cy="2708434"/>
          </a:xfrm>
          <a:prstGeom prst="rect">
            <a:avLst/>
          </a:prstGeom>
          <a:noFill/>
          <a:ln>
            <a:noFill/>
          </a:ln>
        </p:spPr>
        <p:txBody>
          <a:bodyPr rtlCol="0" wrap="square">
            <a:spAutoFit/>
          </a:bodyPr>
          <a:lstStyle/>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Le cadre : Demande d’expertise de </a:t>
            </a:r>
            <a:r>
              <a:rPr b="1" dirty="0" lang="fr-FR" smtClean="0" sz="1100">
                <a:latin charset="0" panose="02020603050405020304" pitchFamily="18" typeface="Times New Roman"/>
                <a:cs charset="0" panose="02020603050405020304" pitchFamily="18" typeface="Times New Roman"/>
              </a:rPr>
              <a:t>M. </a:t>
            </a:r>
            <a:r>
              <a:rPr b="1" dirty="0" lang="fr-FR" sz="1100">
                <a:latin charset="0" panose="02020603050405020304" pitchFamily="18" typeface="Times New Roman"/>
                <a:cs charset="0" panose="02020603050405020304" pitchFamily="18" typeface="Times New Roman"/>
              </a:rPr>
              <a:t>Ibrahim </a:t>
            </a:r>
            <a:r>
              <a:rPr b="1" dirty="0" err="1" lang="fr-FR" smtClean="0" sz="1100">
                <a:latin charset="0" panose="02020603050405020304" pitchFamily="18" typeface="Times New Roman"/>
                <a:cs charset="0" panose="02020603050405020304" pitchFamily="18" typeface="Times New Roman"/>
              </a:rPr>
              <a:t>Moufakir</a:t>
            </a:r>
            <a:r>
              <a:rPr b="1" dirty="0" lang="fr-FR" smtClean="0" sz="1100">
                <a:latin charset="0" panose="02020603050405020304" pitchFamily="18" typeface="Times New Roman"/>
                <a:cs charset="0" panose="02020603050405020304" pitchFamily="18" typeface="Times New Roman"/>
              </a:rPr>
              <a:t> </a:t>
            </a:r>
            <a:r>
              <a:rPr dirty="0" lang="fr-FR" smtClean="0" sz="1100">
                <a:latin charset="0" panose="02020603050405020304" pitchFamily="18" typeface="Times New Roman"/>
                <a:cs charset="0" panose="02020603050405020304" pitchFamily="18" typeface="Times New Roman"/>
              </a:rPr>
              <a:t>à </a:t>
            </a:r>
            <a:r>
              <a:rPr dirty="0" lang="fr-FR" sz="1100">
                <a:latin charset="0" panose="02020603050405020304" pitchFamily="18" typeface="Times New Roman"/>
                <a:cs charset="0" panose="02020603050405020304" pitchFamily="18" typeface="Times New Roman"/>
              </a:rPr>
              <a:t>travers la convention entre BMCE et Terra Modus signée le 17/03/2016 </a:t>
            </a:r>
            <a:r>
              <a:rPr dirty="0" lang="fr-FR" smtClean="0" sz="1100">
                <a:latin charset="0" panose="02020603050405020304" pitchFamily="18" typeface="Times New Roman"/>
                <a:cs charset="0" panose="02020603050405020304" pitchFamily="18" typeface="Times New Roman"/>
              </a:rPr>
              <a:t>;</a:t>
            </a:r>
          </a:p>
          <a:p>
            <a:pPr algn="just" indent="-412737" marL="412737">
              <a:lnSpc>
                <a:spcPts val="1680"/>
              </a:lnSpc>
              <a:buClr>
                <a:schemeClr val="tx2"/>
              </a:buClr>
              <a:buFont typeface="+mj-lt"/>
              <a:buAutoNum type="romanUcPeriod"/>
            </a:pPr>
            <a:r>
              <a:rPr dirty="0" lang="fr-FR" smtClean="0" sz="1100">
                <a:latin charset="0" panose="02020603050405020304" pitchFamily="18" typeface="Times New Roman"/>
                <a:cs charset="0" panose="02020603050405020304" pitchFamily="18" typeface="Times New Roman"/>
              </a:rPr>
              <a:t>Bien </a:t>
            </a:r>
            <a:r>
              <a:rPr dirty="0" lang="fr-FR" sz="1100">
                <a:latin charset="0" panose="02020603050405020304" pitchFamily="18" typeface="Times New Roman"/>
                <a:cs charset="0" panose="02020603050405020304" pitchFamily="18" typeface="Times New Roman"/>
              </a:rPr>
              <a:t>immobilier composé d’un </a:t>
            </a:r>
            <a:r>
              <a:rPr dirty="0" lang="fr-FR" smtClean="0" sz="1100">
                <a:latin charset="0" panose="02020603050405020304" pitchFamily="18" typeface="Times New Roman"/>
                <a:cs charset="0" panose="02020603050405020304" pitchFamily="18" typeface="Times New Roman"/>
              </a:rPr>
              <a:t>appartement, </a:t>
            </a:r>
            <a:r>
              <a:rPr dirty="0" lang="fr-FR" sz="1100">
                <a:latin charset="0" panose="02020603050405020304" pitchFamily="18" typeface="Times New Roman"/>
                <a:cs charset="0" panose="02020603050405020304" pitchFamily="18" typeface="Times New Roman"/>
              </a:rPr>
              <a:t>sis à n° 05, 1er étage, Immeuble 02, Résidence Les Roses, Ville de Salé El Jadida , Région de </a:t>
            </a:r>
            <a:r>
              <a:rPr dirty="0" lang="fr-FR" smtClean="0" sz="1100">
                <a:latin charset="0" panose="02020603050405020304" pitchFamily="18" typeface="Times New Roman"/>
                <a:cs charset="0" panose="02020603050405020304" pitchFamily="18" typeface="Times New Roman"/>
              </a:rPr>
              <a:t>Rabat-Salé-Kénitra, d’une </a:t>
            </a:r>
            <a:r>
              <a:rPr dirty="0" lang="fr-FR" sz="1100">
                <a:latin charset="0" panose="02020603050405020304" pitchFamily="18" typeface="Times New Roman"/>
                <a:cs charset="0" panose="02020603050405020304" pitchFamily="18" typeface="Times New Roman"/>
              </a:rPr>
              <a:t>superficie cadastrale </a:t>
            </a:r>
            <a:r>
              <a:rPr dirty="0" lang="fr-FR" smtClean="0" sz="1100">
                <a:latin charset="0" panose="02020603050405020304" pitchFamily="18" typeface="Times New Roman"/>
                <a:cs charset="0" panose="02020603050405020304" pitchFamily="18" typeface="Times New Roman"/>
              </a:rPr>
              <a:t>totale de </a:t>
            </a:r>
            <a:r>
              <a:rPr b="1" dirty="0" lang="fr-FR" smtClean="0" sz="1100">
                <a:latin charset="0" panose="02020603050405020304" pitchFamily="18" typeface="Times New Roman"/>
                <a:cs charset="0" panose="02020603050405020304" pitchFamily="18" typeface="Times New Roman"/>
              </a:rPr>
              <a:t>145 m² ;</a:t>
            </a:r>
            <a:endParaRPr b="1" dirty="0" lang="fr-FR" sz="1100">
              <a:latin charset="0" panose="02020603050405020304" pitchFamily="18" typeface="Times New Roman"/>
              <a:cs charset="0" panose="02020603050405020304" pitchFamily="18" typeface="Times New Roman"/>
            </a:endParaRP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Confirmation de la mission via mail en date du </a:t>
            </a:r>
            <a:r>
              <a:rPr b="1" dirty="0" lang="fr-FR" smtClean="0" sz="1100">
                <a:latin charset="0" panose="02020603050405020304" pitchFamily="18" typeface="Times New Roman"/>
                <a:cs charset="0" panose="02020603050405020304" pitchFamily="18" typeface="Times New Roman"/>
              </a:rPr>
              <a:t>28/12/2022 </a:t>
            </a:r>
            <a:r>
              <a:rPr b="1" dirty="0" lang="fr-FR" sz="1100">
                <a:latin charset="0" panose="02020603050405020304" pitchFamily="18" typeface="Times New Roman"/>
                <a:cs charset="0" panose="02020603050405020304" pitchFamily="18" typeface="Times New Roman"/>
              </a:rPr>
              <a:t>;</a:t>
            </a:r>
            <a:endParaRPr dirty="0" lang="fr-FR" sz="1100">
              <a:latin charset="0" panose="02020603050405020304" pitchFamily="18" typeface="Times New Roman"/>
              <a:cs charset="0" panose="02020603050405020304" pitchFamily="18" typeface="Times New Roman"/>
            </a:endParaRP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Visite du bien effectuée </a:t>
            </a:r>
            <a:r>
              <a:rPr dirty="0" lang="fr-FR" smtClean="0" sz="1100">
                <a:latin charset="0" panose="02020603050405020304" pitchFamily="18" typeface="Times New Roman"/>
                <a:cs charset="0" panose="02020603050405020304" pitchFamily="18" typeface="Times New Roman"/>
              </a:rPr>
              <a:t>le </a:t>
            </a:r>
            <a:r>
              <a:rPr b="1" dirty="0" lang="fr-FR" smtClean="0" sz="1100">
                <a:latin charset="0" panose="02020603050405020304" pitchFamily="18" typeface="Times New Roman"/>
                <a:cs charset="0" panose="02020603050405020304" pitchFamily="18" typeface="Times New Roman"/>
              </a:rPr>
              <a:t>30/12/2022</a:t>
            </a:r>
            <a:r>
              <a:rPr b="1" dirty="0" lang="fr-FR" sz="1100">
                <a:latin charset="0" panose="02020603050405020304" pitchFamily="18" typeface="Times New Roman"/>
                <a:cs charset="0" panose="02020603050405020304" pitchFamily="18" typeface="Times New Roman"/>
              </a:rPr>
              <a:t>,</a:t>
            </a:r>
            <a:r>
              <a:rPr dirty="0" lang="fr-FR" sz="1100">
                <a:latin charset="0" panose="02020603050405020304" pitchFamily="18" typeface="Times New Roman"/>
                <a:cs charset="0" panose="02020603050405020304" pitchFamily="18" typeface="Times New Roman"/>
              </a:rPr>
              <a:t> par </a:t>
            </a:r>
            <a:r>
              <a:rPr b="1" dirty="0" lang="fr-FR" smtClean="0" sz="1100">
                <a:latin charset="0" panose="02020603050405020304" pitchFamily="18" typeface="Times New Roman"/>
                <a:cs charset="0" panose="02020603050405020304" pitchFamily="18" typeface="Times New Roman"/>
              </a:rPr>
              <a:t>M. CHIBLI Mustapha </a:t>
            </a:r>
            <a:r>
              <a:rPr dirty="0" lang="fr-FR" smtClean="0" sz="1100">
                <a:latin charset="0" panose="02020603050405020304" pitchFamily="18" typeface="Times New Roman"/>
                <a:cs charset="0" panose="02020603050405020304" pitchFamily="18" typeface="Times New Roman"/>
              </a:rPr>
              <a:t>;</a:t>
            </a:r>
            <a:endParaRPr dirty="0" lang="fr-FR" sz="1100">
              <a:latin charset="0" panose="02020603050405020304" pitchFamily="18" typeface="Times New Roman"/>
              <a:cs charset="0" panose="02020603050405020304" pitchFamily="18" typeface="Times New Roman"/>
            </a:endParaRP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Traitement du dossier fait par </a:t>
            </a:r>
            <a:r>
              <a:rPr b="1" dirty="0" lang="fr-FR" smtClean="0" sz="1100">
                <a:latin charset="0" panose="02020603050405020304" pitchFamily="18" typeface="Times New Roman"/>
                <a:cs charset="0" panose="02020603050405020304" pitchFamily="18" typeface="Times New Roman"/>
              </a:rPr>
              <a:t>Mme. BABAHAMOU </a:t>
            </a:r>
            <a:r>
              <a:rPr b="1" dirty="0" err="1" lang="fr-FR" smtClean="0" sz="1100">
                <a:latin charset="0" panose="02020603050405020304" pitchFamily="18" typeface="Times New Roman"/>
                <a:cs charset="0" panose="02020603050405020304" pitchFamily="18" typeface="Times New Roman"/>
              </a:rPr>
              <a:t>Nouhaila</a:t>
            </a:r>
            <a:r>
              <a:rPr b="1" dirty="0" lang="fr-FR" smtClean="0" sz="1100">
                <a:latin charset="0" panose="02020603050405020304" pitchFamily="18" typeface="Times New Roman"/>
                <a:cs charset="0" panose="02020603050405020304" pitchFamily="18" typeface="Times New Roman"/>
              </a:rPr>
              <a:t> </a:t>
            </a:r>
            <a:r>
              <a:rPr dirty="0" lang="fr-FR" smtClean="0" sz="1100">
                <a:latin charset="0" panose="02020603050405020304" pitchFamily="18" typeface="Times New Roman"/>
                <a:cs charset="0" panose="02020603050405020304" pitchFamily="18" typeface="Times New Roman"/>
              </a:rPr>
              <a:t>;</a:t>
            </a:r>
            <a:endParaRPr dirty="0" lang="fr-FR" sz="1100">
              <a:latin charset="0" panose="02020603050405020304" pitchFamily="18" typeface="Times New Roman"/>
              <a:cs charset="0" panose="02020603050405020304" pitchFamily="18" typeface="Times New Roman"/>
            </a:endParaRP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Présentation rédigée par </a:t>
            </a:r>
            <a:r>
              <a:rPr b="1" dirty="0" lang="fr-FR" sz="1100">
                <a:latin charset="0" panose="02020603050405020304" pitchFamily="18" typeface="Times New Roman"/>
                <a:cs charset="0" panose="02020603050405020304" pitchFamily="18" typeface="Times New Roman"/>
              </a:rPr>
              <a:t>Mme. BABAHAMOU </a:t>
            </a:r>
            <a:r>
              <a:rPr b="1" dirty="0" err="1" lang="fr-FR" sz="1100">
                <a:latin charset="0" panose="02020603050405020304" pitchFamily="18" typeface="Times New Roman"/>
                <a:cs charset="0" panose="02020603050405020304" pitchFamily="18" typeface="Times New Roman"/>
              </a:rPr>
              <a:t>Nouhaila</a:t>
            </a:r>
            <a:r>
              <a:rPr b="1" dirty="0" lang="fr-FR" sz="1100">
                <a:latin charset="0" panose="02020603050405020304" pitchFamily="18" typeface="Times New Roman"/>
                <a:cs charset="0" panose="02020603050405020304" pitchFamily="18" typeface="Times New Roman"/>
              </a:rPr>
              <a:t> </a:t>
            </a:r>
            <a:r>
              <a:rPr dirty="0" lang="fr-FR" smtClean="0" sz="1100">
                <a:latin charset="0" panose="02020603050405020304" pitchFamily="18" typeface="Times New Roman"/>
                <a:cs charset="0" panose="02020603050405020304" pitchFamily="18" typeface="Times New Roman"/>
              </a:rPr>
              <a:t>et </a:t>
            </a:r>
            <a:r>
              <a:rPr dirty="0" lang="fr-FR" sz="1100">
                <a:latin charset="0" panose="02020603050405020304" pitchFamily="18" typeface="Times New Roman"/>
                <a:cs charset="0" panose="02020603050405020304" pitchFamily="18" typeface="Times New Roman"/>
              </a:rPr>
              <a:t>validée par </a:t>
            </a:r>
            <a:r>
              <a:rPr b="1" dirty="0" lang="fr-FR" sz="1100">
                <a:latin charset="0" panose="02020603050405020304" pitchFamily="18" typeface="Times New Roman"/>
                <a:cs charset="0" panose="02020603050405020304" pitchFamily="18" typeface="Times New Roman"/>
              </a:rPr>
              <a:t>M. BOUNAJMA Nabil </a:t>
            </a:r>
            <a:r>
              <a:rPr dirty="0" lang="fr-FR" sz="1100">
                <a:latin charset="0" panose="02020603050405020304" pitchFamily="18" typeface="Times New Roman"/>
                <a:cs charset="0" panose="02020603050405020304" pitchFamily="18" typeface="Times New Roman"/>
              </a:rPr>
              <a:t>;</a:t>
            </a: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Consultation et demande des documents manquants le </a:t>
            </a:r>
            <a:r>
              <a:rPr b="1" dirty="0" lang="fr-FR" smtClean="0" sz="1100">
                <a:latin charset="0" panose="02020603050405020304" pitchFamily="18" typeface="Times New Roman"/>
                <a:cs charset="0" panose="02020603050405020304" pitchFamily="18" typeface="Times New Roman"/>
              </a:rPr>
              <a:t>28/12/2022 </a:t>
            </a:r>
            <a:r>
              <a:rPr b="1" dirty="0" lang="fr-FR" sz="1100">
                <a:latin charset="0" panose="02020603050405020304" pitchFamily="18" typeface="Times New Roman"/>
                <a:cs charset="0" panose="02020603050405020304" pitchFamily="18" typeface="Times New Roman"/>
              </a:rPr>
              <a:t>et jours suivants </a:t>
            </a:r>
            <a:r>
              <a:rPr dirty="0" lang="fr-FR" sz="1100">
                <a:latin charset="0" panose="02020603050405020304" pitchFamily="18" typeface="Times New Roman"/>
                <a:cs charset="0" panose="02020603050405020304" pitchFamily="18" typeface="Times New Roman"/>
              </a:rPr>
              <a:t>;</a:t>
            </a: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Revue de la documentation collectée le </a:t>
            </a:r>
            <a:r>
              <a:rPr b="1" dirty="0" lang="fr-FR" smtClean="0" sz="1100">
                <a:latin charset="0" panose="02020603050405020304" pitchFamily="18" typeface="Times New Roman"/>
                <a:cs charset="0" panose="02020603050405020304" pitchFamily="18" typeface="Times New Roman"/>
              </a:rPr>
              <a:t>02/01/2023 </a:t>
            </a:r>
            <a:r>
              <a:rPr dirty="0" lang="fr-FR" sz="1100">
                <a:latin charset="0" panose="02020603050405020304" pitchFamily="18" typeface="Times New Roman"/>
                <a:cs charset="0" panose="02020603050405020304" pitchFamily="18" typeface="Times New Roman"/>
              </a:rPr>
              <a:t>;</a:t>
            </a:r>
          </a:p>
          <a:p>
            <a:pPr algn="just" indent="-412737" marL="412737">
              <a:lnSpc>
                <a:spcPts val="1680"/>
              </a:lnSpc>
              <a:buClr>
                <a:schemeClr val="tx2"/>
              </a:buClr>
              <a:buFont typeface="+mj-lt"/>
              <a:buAutoNum type="romanUcPeriod"/>
            </a:pPr>
            <a:r>
              <a:rPr dirty="0" lang="fr-FR" sz="1100">
                <a:latin charset="0" panose="02020603050405020304" pitchFamily="18" typeface="Times New Roman"/>
                <a:cs charset="0" panose="02020603050405020304" pitchFamily="18" typeface="Times New Roman"/>
              </a:rPr>
              <a:t>Présentation de l’état d’avancement et des résultats </a:t>
            </a:r>
            <a:r>
              <a:rPr b="1" dirty="0" lang="fr-FR" smtClean="0" sz="1100">
                <a:latin charset="0" panose="02020603050405020304" pitchFamily="18" typeface="Times New Roman"/>
                <a:cs charset="0" panose="02020603050405020304" pitchFamily="18" typeface="Times New Roman"/>
              </a:rPr>
              <a:t>02/01/2023.</a:t>
            </a:r>
            <a:endParaRPr b="1" dirty="0" lang="fr-FR" sz="1100">
              <a:latin charset="0" panose="02020603050405020304" pitchFamily="18" typeface="Times New Roman"/>
              <a:cs charset="0" panose="02020603050405020304" pitchFamily="18" typeface="Times New Roman"/>
            </a:endParaRPr>
          </a:p>
          <a:p>
            <a:pPr algn="just" indent="-412737" marL="412737">
              <a:lnSpc>
                <a:spcPts val="1680"/>
              </a:lnSpc>
              <a:buClr>
                <a:schemeClr val="tx2"/>
              </a:buClr>
              <a:buFont typeface="+mj-lt"/>
              <a:buAutoNum type="romanUcPeriod"/>
            </a:pPr>
            <a:endParaRPr b="1" dirty="0" lang="fr-FR" sz="1200">
              <a:latin charset="0" panose="02020603050405020304" pitchFamily="18" typeface="Times New Roman"/>
              <a:cs charset="0" panose="02020603050405020304" pitchFamily="18" typeface="Times New Roman"/>
            </a:endParaRPr>
          </a:p>
        </p:txBody>
      </p:sp>
      <p:sp>
        <p:nvSpPr>
          <p:cNvPr id="13" name="Rectangle 12"/>
          <p:cNvSpPr/>
          <p:nvPr/>
        </p:nvSpPr>
        <p:spPr>
          <a:xfrm>
            <a:off x="0" y="848544"/>
            <a:ext cx="6858000" cy="400110"/>
          </a:xfrm>
          <a:prstGeom prst="rect">
            <a:avLst/>
          </a:prstGeom>
          <a:solidFill>
            <a:schemeClr val="tx2"/>
          </a:solidFill>
        </p:spPr>
        <p:txBody>
          <a:bodyPr wrap="square">
            <a:sp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Mission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16"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graphicFrame>
        <p:nvGraphicFramePr>
          <p:cNvPr id="28" name="Tableau 27"/>
          <p:cNvGraphicFramePr>
            <a:graphicFrameLocks noGrp="1"/>
          </p:cNvGraphicFramePr>
          <p:nvPr>
            <p:extLst>
              <p:ext uri="{D42A27DB-BD31-4B8C-83A1-F6EECF244321}">
                <p14:modId xmlns:p14="http://schemas.microsoft.com/office/powerpoint/2010/main" val="3546184483"/>
              </p:ext>
            </p:extLst>
          </p:nvPr>
        </p:nvGraphicFramePr>
        <p:xfrm>
          <a:off x="116632" y="4427388"/>
          <a:ext cx="6624736" cy="1783656"/>
        </p:xfrm>
        <a:graphic>
          <a:graphicData uri="http://schemas.openxmlformats.org/drawingml/2006/table">
            <a:tbl>
              <a:tblPr bandRow="1" firstRow="1"/>
              <a:tblGrid>
                <a:gridCol w="1656184">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337720">
                <a:tc>
                  <a:txBody>
                    <a:bodyPr/>
                    <a:lstStyle/>
                    <a:p>
                      <a:pPr algn="ctr" fontAlgn="ctr" rtl="0"/>
                      <a:r>
                        <a:rPr b="1" dirty="0" i="0" kern="1200" lang="fr-FR" strike="noStrike" sz="1200" u="none">
                          <a:solidFill>
                            <a:schemeClr val="tx2"/>
                          </a:solidFill>
                          <a:effectLst/>
                          <a:latin charset="0" panose="02020603050405020304" pitchFamily="18" typeface="Times New Roman"/>
                          <a:ea typeface="+mn-ea"/>
                          <a:cs charset="0" panose="02020603050405020304" pitchFamily="18" typeface="Times New Roman"/>
                        </a:rPr>
                        <a:t>Situation</a:t>
                      </a:r>
                    </a:p>
                  </a:txBody>
                  <a:tcPr anchor="ctr" marB="0" marL="7752" marR="7752" marT="7752">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kern="1200" lang="fr-FR" strike="noStrike" sz="1200" u="none">
                          <a:solidFill>
                            <a:schemeClr val="tx2"/>
                          </a:solidFill>
                          <a:effectLst/>
                          <a:latin charset="0" panose="02020603050405020304" pitchFamily="18" typeface="Times New Roman"/>
                          <a:ea typeface="+mn-ea"/>
                          <a:cs charset="0" panose="02020603050405020304" pitchFamily="18" typeface="Times New Roman"/>
                        </a:rPr>
                        <a:t>Titre Foncier</a:t>
                      </a:r>
                    </a:p>
                  </a:txBody>
                  <a:tcPr anchor="ct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kern="1200" lang="fr-FR" strike="noStrike" sz="1200" u="none">
                          <a:solidFill>
                            <a:schemeClr val="tx2"/>
                          </a:solidFill>
                          <a:effectLst/>
                          <a:latin charset="0" panose="02020603050405020304" pitchFamily="18" typeface="Times New Roman"/>
                          <a:ea typeface="+mn-ea"/>
                          <a:cs charset="0" panose="02020603050405020304" pitchFamily="18" typeface="Times New Roman"/>
                        </a:rPr>
                        <a:t>Consistance</a:t>
                      </a:r>
                    </a:p>
                  </a:txBody>
                  <a:tcPr anchor="ct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kern="1200" lang="fr-FR" strike="noStrike" sz="1200" u="none">
                          <a:solidFill>
                            <a:schemeClr val="tx2"/>
                          </a:solidFill>
                          <a:effectLst/>
                          <a:latin charset="0" panose="02020603050405020304" pitchFamily="18" typeface="Times New Roman"/>
                          <a:ea typeface="+mn-ea"/>
                          <a:cs charset="0" panose="02020603050405020304" pitchFamily="18" typeface="Times New Roman"/>
                        </a:rPr>
                        <a:t>Date de visite</a:t>
                      </a:r>
                    </a:p>
                  </a:txBody>
                  <a:tcPr anchor="ct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extLst>
                  <a:ext uri="{0D108BD9-81ED-4DB2-BD59-A6C34878D82A}">
                    <a16:rowId xmlns:a16="http://schemas.microsoft.com/office/drawing/2014/main" val="10000"/>
                  </a:ext>
                </a:extLst>
              </a:tr>
              <a:tr h="1445936">
                <a:tc>
                  <a:txBody>
                    <a:bodyPr/>
                    <a:lstStyle/>
                    <a:p>
                      <a:pPr algn="ctr"/>
                      <a:r>
                        <a:rPr b="1" dirty="0" lang="fr-FR" smtClean="0" sz="1000">
                          <a:latin charset="0" panose="02020603050405020304" pitchFamily="18" typeface="Times New Roman"/>
                          <a:cs charset="0" panose="02020603050405020304" pitchFamily="18" typeface="Times New Roman"/>
                        </a:rPr>
                        <a:t>Appartement</a:t>
                      </a:r>
                      <a:r>
                        <a:rPr b="1" baseline="0" dirty="0" lang="fr-FR" smtClean="0" sz="1000">
                          <a:latin charset="0" panose="02020603050405020304" pitchFamily="18" typeface="Times New Roman"/>
                          <a:cs charset="0" panose="02020603050405020304" pitchFamily="18" typeface="Times New Roman"/>
                        </a:rPr>
                        <a:t> </a:t>
                      </a:r>
                      <a:r>
                        <a:rPr b="1" dirty="0" lang="fr-FR" smtClean="0" sz="1000">
                          <a:latin charset="0" panose="02020603050405020304" pitchFamily="18" typeface="Times New Roman"/>
                          <a:cs charset="0" panose="02020603050405020304" pitchFamily="18" typeface="Times New Roman"/>
                        </a:rPr>
                        <a:t>n° 05, 1er étage, Immeuble 02, Résidence Les Roses, Ville de Salé El Jadida , Région de Rabat-Salé-Kénitra.</a:t>
                      </a:r>
                      <a:endParaRPr b="1" dirty="0" lang="fr-FR" sz="1000">
                        <a:latin charset="0" panose="02020603050405020304" pitchFamily="18" typeface="Times New Roman"/>
                        <a:cs charset="0" panose="02020603050405020304" pitchFamily="18" typeface="Times New Roman"/>
                      </a:endParaRPr>
                    </a:p>
                  </a:txBody>
                  <a:tcPr anchor="ctr" marB="52000" marL="52000" marR="52000" marT="52000">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tabLst/>
                        <a:defRPr/>
                      </a:pPr>
                      <a:r>
                        <a:rPr b="1" dirty="0" lang="fr-FR" smtClean="0" sz="1000">
                          <a:latin charset="0" panose="02020603050405020304" pitchFamily="18" typeface="Times New Roman"/>
                          <a:cs charset="0" panose="02020603050405020304" pitchFamily="18" typeface="Times New Roman"/>
                        </a:rPr>
                        <a:t>47 125/58</a:t>
                      </a:r>
                      <a:endParaRPr b="0" dirty="0" kern="1200" lang="fr-FR" sz="1000">
                        <a:solidFill>
                          <a:schemeClr val="tx1"/>
                        </a:solidFill>
                        <a:latin charset="0" panose="02020603050405020304" pitchFamily="18" typeface="Times New Roman"/>
                        <a:ea typeface="+mn-ea"/>
                        <a:cs charset="0" panose="02020603050405020304" pitchFamily="18" typeface="Times New Roman"/>
                      </a:endParaRPr>
                    </a:p>
                  </a:txBody>
                  <a:tcPr anchor="ctr" marB="52000" marL="52000" marR="52000" marT="52000">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tabLst/>
                        <a:defRPr/>
                      </a:pPr>
                      <a:r>
                        <a:rPr b="1" dirty="0" kern="1200" lang="fr-FR" smtClean="0" sz="1000">
                          <a:solidFill>
                            <a:schemeClr val="tx1"/>
                          </a:solidFill>
                          <a:latin charset="0" panose="02020603050405020304" pitchFamily="18" typeface="Times New Roman"/>
                          <a:ea typeface="+mn-ea"/>
                          <a:cs charset="0" panose="02020603050405020304" pitchFamily="18" typeface="Times New Roman"/>
                        </a:rPr>
                        <a:t>Appartement +</a:t>
                      </a:r>
                      <a:r>
                        <a:rPr b="1" baseline="0" dirty="0" kern="1200" lang="fr-FR" smtClean="0" sz="1000">
                          <a:solidFill>
                            <a:schemeClr val="tx1"/>
                          </a:solidFill>
                          <a:latin charset="0" panose="02020603050405020304" pitchFamily="18" typeface="Times New Roman"/>
                          <a:ea typeface="+mn-ea"/>
                          <a:cs charset="0" panose="02020603050405020304" pitchFamily="18" typeface="Times New Roman"/>
                        </a:rPr>
                        <a:t> PPP</a:t>
                      </a:r>
                      <a:endParaRPr b="1" dirty="0" kern="1200" lang="fr-FR" sz="1000">
                        <a:solidFill>
                          <a:schemeClr val="tx1"/>
                        </a:solidFill>
                        <a:latin charset="0" panose="02020603050405020304" pitchFamily="18" typeface="Times New Roman"/>
                        <a:ea typeface="+mn-ea"/>
                        <a:cs charset="0" panose="02020603050405020304" pitchFamily="18" typeface="Times New Roman"/>
                      </a:endParaRPr>
                    </a:p>
                  </a:txBody>
                  <a:tcPr anchor="ctr" marB="52000" marL="52000" marR="52000" marT="52000">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a:r>
                        <a:rPr b="1" dirty="0" lang="fr-FR" smtClean="0" sz="1000">
                          <a:latin charset="0" panose="02020603050405020304" pitchFamily="18" typeface="Times New Roman"/>
                          <a:cs charset="0" panose="02020603050405020304" pitchFamily="18" typeface="Times New Roman"/>
                        </a:rPr>
                        <a:t>30/12/2022</a:t>
                      </a:r>
                      <a:endParaRPr b="0" dirty="0" kern="1200" lang="fr-FR" sz="1000">
                        <a:solidFill>
                          <a:schemeClr val="tx1"/>
                        </a:solidFill>
                        <a:latin charset="0" panose="02020603050405020304" pitchFamily="18" typeface="Times New Roman"/>
                        <a:ea typeface="+mn-ea"/>
                        <a:cs charset="0" panose="02020603050405020304" pitchFamily="18" typeface="Times New Roman"/>
                      </a:endParaRPr>
                    </a:p>
                  </a:txBody>
                  <a:tcPr anchor="ctr" marB="52000" marL="52000" marR="52000" marT="52000">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9" name="Tableau 28"/>
          <p:cNvGraphicFramePr>
            <a:graphicFrameLocks noGrp="1"/>
          </p:cNvGraphicFramePr>
          <p:nvPr>
            <p:extLst>
              <p:ext uri="{D42A27DB-BD31-4B8C-83A1-F6EECF244321}">
                <p14:modId xmlns:p14="http://schemas.microsoft.com/office/powerpoint/2010/main" val="3815923072"/>
              </p:ext>
            </p:extLst>
          </p:nvPr>
        </p:nvGraphicFramePr>
        <p:xfrm>
          <a:off x="116632" y="6283052"/>
          <a:ext cx="6624736" cy="1499669"/>
        </p:xfrm>
        <a:graphic>
          <a:graphicData uri="http://schemas.openxmlformats.org/drawingml/2006/table">
            <a:tbl>
              <a:tblPr bandRow="1" firstRow="1"/>
              <a:tblGrid>
                <a:gridCol w="3312368">
                  <a:extLst>
                    <a:ext uri="{9D8B030D-6E8A-4147-A177-3AD203B41FA5}">
                      <a16:colId xmlns:a16="http://schemas.microsoft.com/office/drawing/2014/main" val="20000"/>
                    </a:ext>
                  </a:extLst>
                </a:gridCol>
                <a:gridCol w="3312368">
                  <a:extLst>
                    <a:ext uri="{9D8B030D-6E8A-4147-A177-3AD203B41FA5}">
                      <a16:colId xmlns:a16="http://schemas.microsoft.com/office/drawing/2014/main" val="1313380415"/>
                    </a:ext>
                  </a:extLst>
                </a:gridCol>
              </a:tblGrid>
              <a:tr h="412792">
                <a:tc gridSpan="2">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Documents consultés</a:t>
                      </a:r>
                    </a:p>
                  </a:txBody>
                  <a:tcPr anchor="ctr" marB="0" marL="104000"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hMerge="1">
                  <a:txBody>
                    <a:bodyPr/>
                    <a:lstStyle/>
                    <a:p>
                      <a:pPr algn="ctr" fontAlgn="ctr" rtl="0"/>
                      <a:endParaRPr b="1" dirty="0" i="0" lang="fr-FR" strike="noStrike" sz="1600" u="none">
                        <a:solidFill>
                          <a:schemeClr val="tx2"/>
                        </a:solidFill>
                        <a:effectLst/>
                        <a:latin charset="0" panose="020F0502020204030204" pitchFamily="34" typeface="Calibri"/>
                      </a:endParaRPr>
                    </a:p>
                  </a:txBody>
                  <a:tcPr anchor="ctr" marB="0" marL="104000"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extLst>
                  <a:ext uri="{0D108BD9-81ED-4DB2-BD59-A6C34878D82A}">
                    <a16:rowId xmlns:a16="http://schemas.microsoft.com/office/drawing/2014/main" val="10000"/>
                  </a:ext>
                </a:extLst>
              </a:tr>
              <a:tr h="279025">
                <a:tc>
                  <a:txBody>
                    <a:bodyPr/>
                    <a:lstStyle/>
                    <a:p>
                      <a:pPr algn="l" fontAlgn="ctr" indent="0" marL="87313" rtl="0">
                        <a:buFont charset="0" panose="020B0604020202020204" pitchFamily="34" typeface="Arial"/>
                        <a:buNone/>
                      </a:pPr>
                      <a:r>
                        <a:rPr b="1" dirty="0" i="0" lang="fr-FR" strike="noStrike" sz="1100" u="none">
                          <a:solidFill>
                            <a:schemeClr val="tx2"/>
                          </a:solidFill>
                          <a:effectLst/>
                          <a:latin charset="0" panose="02020603050405020304" pitchFamily="18" typeface="Times New Roman"/>
                          <a:cs charset="0" panose="02020603050405020304" pitchFamily="18" typeface="Times New Roman"/>
                        </a:rPr>
                        <a:t>Données collectées</a:t>
                      </a:r>
                    </a:p>
                  </a:txBody>
                  <a:tcP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chemeClr val="bg1">
                        <a:lumMod val="95000"/>
                      </a:schemeClr>
                    </a:solidFill>
                  </a:tcPr>
                </a:tc>
                <a:tc>
                  <a:txBody>
                    <a:bodyPr/>
                    <a:lstStyle/>
                    <a:p>
                      <a:pPr algn="l" fontAlgn="ctr" indent="0" marL="87313" rtl="0">
                        <a:buClr>
                          <a:schemeClr val="tx2"/>
                        </a:buClr>
                        <a:buFont charset="2" panose="05000000000000000000" pitchFamily="2" typeface="Wingdings"/>
                        <a:buNone/>
                      </a:pPr>
                      <a:r>
                        <a:rPr b="1" dirty="0" i="0" kern="1200" lang="fr-FR" strike="noStrike" sz="1100" u="none">
                          <a:solidFill>
                            <a:schemeClr val="tx2"/>
                          </a:solidFill>
                          <a:effectLst/>
                          <a:latin charset="0" panose="02020603050405020304" pitchFamily="18" typeface="Times New Roman"/>
                          <a:ea typeface="+mn-ea"/>
                          <a:cs charset="0" panose="02020603050405020304" pitchFamily="18" typeface="Times New Roman"/>
                        </a:rPr>
                        <a:t>Données fournies par le client (Annexes)</a:t>
                      </a:r>
                    </a:p>
                  </a:txBody>
                  <a:tcP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noFill/>
                    </a:lnB>
                    <a:solidFill>
                      <a:schemeClr val="bg1">
                        <a:lumMod val="95000"/>
                      </a:schemeClr>
                    </a:solidFill>
                  </a:tcPr>
                </a:tc>
                <a:extLst>
                  <a:ext uri="{0D108BD9-81ED-4DB2-BD59-A6C34878D82A}">
                    <a16:rowId xmlns:a16="http://schemas.microsoft.com/office/drawing/2014/main" val="10001"/>
                  </a:ext>
                </a:extLst>
              </a:tr>
              <a:tr h="736455">
                <a:tc>
                  <a:txBody>
                    <a:bodyPr/>
                    <a:lstStyle/>
                    <a:p>
                      <a:pPr algn="l" fontAlgn="ctr" indent="0" marL="87313" rtl="0">
                        <a:buClr>
                          <a:schemeClr val="tx2"/>
                        </a:buClr>
                        <a:buFont charset="2" panose="05000000000000000000" pitchFamily="2" typeface="Wingdings"/>
                        <a:buChar char="§"/>
                      </a:pPr>
                      <a:r>
                        <a:rPr b="0" baseline="0" dirty="0" i="0" lang="fr-FR" smtClean="0" strike="noStrike" sz="1000" u="none">
                          <a:solidFill>
                            <a:schemeClr val="tx1"/>
                          </a:solidFill>
                          <a:effectLst/>
                          <a:latin charset="0" panose="02020603050405020304" pitchFamily="18" typeface="Times New Roman"/>
                          <a:cs charset="0" panose="02020603050405020304" pitchFamily="18" typeface="Times New Roman"/>
                        </a:rPr>
                        <a:t> </a:t>
                      </a:r>
                      <a:r>
                        <a:rPr dirty="0" kern="1200" lang="fr-FR" smtClean="0" sz="1050">
                          <a:solidFill>
                            <a:schemeClr val="tx1"/>
                          </a:solidFill>
                          <a:latin charset="0" panose="02020603050405020304" pitchFamily="18" typeface="Times New Roman"/>
                          <a:ea typeface="+mn-ea"/>
                          <a:cs charset="0" panose="02020603050405020304" pitchFamily="18" typeface="Times New Roman"/>
                        </a:rPr>
                        <a:t>Etude </a:t>
                      </a:r>
                      <a:r>
                        <a:rPr dirty="0" kern="1200" lang="fr-FR" sz="1050">
                          <a:solidFill>
                            <a:schemeClr val="tx1"/>
                          </a:solidFill>
                          <a:latin charset="0" panose="02020603050405020304" pitchFamily="18" typeface="Times New Roman"/>
                          <a:ea typeface="+mn-ea"/>
                          <a:cs charset="0" panose="02020603050405020304" pitchFamily="18" typeface="Times New Roman"/>
                        </a:rPr>
                        <a:t>de marché 
 </a:t>
                      </a:r>
                      <a:r>
                        <a:rPr dirty="0" kern="1200" lang="fr-FR" smtClean="0" sz="1050">
                          <a:solidFill>
                            <a:schemeClr val="tx1"/>
                          </a:solidFill>
                          <a:latin charset="0" panose="02020603050405020304" pitchFamily="18" typeface="Times New Roman"/>
                          <a:ea typeface="+mn-ea"/>
                          <a:cs charset="0" panose="02020603050405020304" pitchFamily="18" typeface="Times New Roman"/>
                        </a:rPr>
                        <a:t>Photos </a:t>
                      </a:r>
                      <a:r>
                        <a:rPr dirty="0" kern="1200" lang="fr-FR" sz="1050">
                          <a:solidFill>
                            <a:schemeClr val="tx1"/>
                          </a:solidFill>
                          <a:latin charset="0" panose="02020603050405020304" pitchFamily="18" typeface="Times New Roman"/>
                          <a:ea typeface="+mn-ea"/>
                          <a:cs charset="0" panose="02020603050405020304" pitchFamily="18" typeface="Times New Roman"/>
                        </a:rPr>
                        <a:t>du </a:t>
                      </a:r>
                      <a:r>
                        <a:rPr dirty="0" kern="1200" lang="fr-FR" smtClean="0" sz="1050">
                          <a:solidFill>
                            <a:schemeClr val="tx1"/>
                          </a:solidFill>
                          <a:latin charset="0" panose="02020603050405020304" pitchFamily="18" typeface="Times New Roman"/>
                          <a:ea typeface="+mn-ea"/>
                          <a:cs charset="0" panose="02020603050405020304" pitchFamily="18" typeface="Times New Roman"/>
                        </a:rPr>
                        <a:t>bien</a:t>
                      </a:r>
                    </a:p>
                    <a:p>
                      <a:pPr algn="l" fontAlgn="ctr" indent="0" marL="87313" rtl="0">
                        <a:buClr>
                          <a:schemeClr val="tx2"/>
                        </a:buClr>
                        <a:buFont charset="2" panose="05000000000000000000" pitchFamily="2" typeface="Wingdings"/>
                        <a:buChar char="§"/>
                      </a:pPr>
                      <a:endParaRPr dirty="0" kern="1200" lang="fr-FR" sz="1050">
                        <a:solidFill>
                          <a:schemeClr val="tx1"/>
                        </a:solidFill>
                        <a:latin charset="0" panose="02020603050405020304" pitchFamily="18" typeface="Times New Roman"/>
                        <a:ea typeface="+mn-ea"/>
                        <a:cs charset="0" panose="02020603050405020304" pitchFamily="18" typeface="Times New Roman"/>
                      </a:endParaRPr>
                    </a:p>
                  </a:txBody>
                  <a:tcP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noFill/>
                      <a:prstDash val="solid"/>
                      <a:round/>
                      <a:headEnd len="med" type="none" w="med"/>
                      <a:tailEnd len="med" type="none" w="med"/>
                    </a:lnT>
                    <a:lnB>
                      <a:noFill/>
                    </a:lnB>
                    <a:solidFill>
                      <a:schemeClr val="bg1">
                        <a:lumMod val="95000"/>
                      </a:schemeClr>
                    </a:solidFill>
                  </a:tcPr>
                </a:tc>
                <a:tc>
                  <a:txBody>
                    <a:bodyPr/>
                    <a:lstStyle/>
                    <a:p>
                      <a:pPr algn="l" defTabSz="1320759" eaLnBrk="1" fontAlgn="ctr" hangingPunct="1" indent="0" latinLnBrk="0" lvl="0" marL="87313" marR="0" rtl="0">
                        <a:lnSpc>
                          <a:spcPct val="100000"/>
                        </a:lnSpc>
                        <a:spcBef>
                          <a:spcPts val="0"/>
                        </a:spcBef>
                        <a:spcAft>
                          <a:spcPts val="0"/>
                        </a:spcAft>
                        <a:buClr>
                          <a:schemeClr val="tx2"/>
                        </a:buClr>
                        <a:buSzTx/>
                        <a:buFont charset="2" panose="05000000000000000000" pitchFamily="2" typeface="Wingdings"/>
                        <a:buChar char="§"/>
                        <a:tabLst/>
                        <a:defRPr/>
                      </a:pPr>
                      <a:r>
                        <a:rPr b="0" baseline="0" dirty="0" i="0" lang="fr-FR" strike="noStrike" sz="1000" u="none">
                          <a:solidFill>
                            <a:schemeClr val="tx1"/>
                          </a:solidFill>
                          <a:effectLst/>
                          <a:latin charset="0" panose="02020603050405020304" pitchFamily="18" typeface="Times New Roman"/>
                          <a:cs charset="0" panose="02020603050405020304" pitchFamily="18" typeface="Times New Roman"/>
                        </a:rPr>
                        <a:t> </a:t>
                      </a:r>
                      <a:r>
                        <a:rPr dirty="0" kern="1200" lang="fr-FR" smtClean="0" sz="1050">
                          <a:solidFill>
                            <a:schemeClr val="tx1"/>
                          </a:solidFill>
                          <a:latin charset="0" panose="02020603050405020304" pitchFamily="18" typeface="Times New Roman"/>
                          <a:ea typeface="+mn-ea"/>
                          <a:cs charset="0" panose="02020603050405020304" pitchFamily="18" typeface="Times New Roman"/>
                        </a:rPr>
                        <a:t>Mail de demande</a:t>
                      </a:r>
                    </a:p>
                    <a:p>
                      <a:pPr algn="l" defTabSz="1320759" eaLnBrk="1" fontAlgn="ctr" hangingPunct="1" indent="0" latinLnBrk="0" lvl="0" marL="87313" marR="0" rtl="0">
                        <a:lnSpc>
                          <a:spcPct val="100000"/>
                        </a:lnSpc>
                        <a:spcBef>
                          <a:spcPts val="0"/>
                        </a:spcBef>
                        <a:spcAft>
                          <a:spcPts val="0"/>
                        </a:spcAft>
                        <a:buClr>
                          <a:schemeClr val="tx2"/>
                        </a:buClr>
                        <a:buSzTx/>
                        <a:buFont charset="2" panose="05000000000000000000" pitchFamily="2" typeface="Wingdings"/>
                        <a:buChar char="§"/>
                        <a:tabLst/>
                        <a:defRPr/>
                      </a:pPr>
                      <a:r>
                        <a:rPr dirty="0" kern="1200" lang="fr-FR" smtClean="0" sz="1050">
                          <a:solidFill>
                            <a:schemeClr val="tx1"/>
                          </a:solidFill>
                          <a:latin charset="0" panose="02020603050405020304" pitchFamily="18" typeface="Times New Roman"/>
                          <a:ea typeface="+mn-ea"/>
                          <a:cs charset="0" panose="02020603050405020304" pitchFamily="18" typeface="Times New Roman"/>
                        </a:rPr>
                        <a:t> Fiche</a:t>
                      </a:r>
                      <a:r>
                        <a:rPr baseline="0" dirty="0" kern="1200" lang="fr-FR" smtClean="0" sz="1050">
                          <a:solidFill>
                            <a:schemeClr val="tx1"/>
                          </a:solidFill>
                          <a:latin charset="0" panose="02020603050405020304" pitchFamily="18" typeface="Times New Roman"/>
                          <a:ea typeface="+mn-ea"/>
                          <a:cs charset="0" panose="02020603050405020304" pitchFamily="18" typeface="Times New Roman"/>
                        </a:rPr>
                        <a:t> de commande</a:t>
                      </a:r>
                      <a:r>
                        <a:rPr dirty="0" kern="1200" lang="fr-FR" sz="1050">
                          <a:solidFill>
                            <a:schemeClr val="tx1"/>
                          </a:solidFill>
                          <a:latin charset="0" panose="02020603050405020304" pitchFamily="18" typeface="Times New Roman"/>
                          <a:ea typeface="+mn-ea"/>
                          <a:cs charset="0" panose="02020603050405020304" pitchFamily="18" typeface="Times New Roman"/>
                        </a:rPr>
                        <a:t>
 Certificat de </a:t>
                      </a:r>
                      <a:r>
                        <a:rPr dirty="0" kern="1200" lang="fr-FR" smtClean="0" sz="1050">
                          <a:solidFill>
                            <a:schemeClr val="tx1"/>
                          </a:solidFill>
                          <a:latin charset="0" panose="02020603050405020304" pitchFamily="18" typeface="Times New Roman"/>
                          <a:ea typeface="+mn-ea"/>
                          <a:cs charset="0" panose="02020603050405020304" pitchFamily="18" typeface="Times New Roman"/>
                        </a:rPr>
                        <a:t>copropriété</a:t>
                      </a:r>
                    </a:p>
                    <a:p>
                      <a:pPr algn="l" defTabSz="1320759" eaLnBrk="1" fontAlgn="ctr" hangingPunct="1" indent="0" latinLnBrk="0" lvl="0" marL="87313" marR="0" rtl="0">
                        <a:lnSpc>
                          <a:spcPct val="100000"/>
                        </a:lnSpc>
                        <a:spcBef>
                          <a:spcPts val="0"/>
                        </a:spcBef>
                        <a:spcAft>
                          <a:spcPts val="0"/>
                        </a:spcAft>
                        <a:buClr>
                          <a:schemeClr val="tx2"/>
                        </a:buClr>
                        <a:buSzTx/>
                        <a:buFont charset="2" panose="05000000000000000000" pitchFamily="2" typeface="Wingdings"/>
                        <a:buChar char="§"/>
                        <a:tabLst/>
                        <a:defRPr/>
                      </a:pPr>
                      <a:r>
                        <a:rPr dirty="0" kern="1200" lang="fr-MA" smtClean="0" sz="1050">
                          <a:solidFill>
                            <a:schemeClr val="tx1"/>
                          </a:solidFill>
                          <a:latin charset="0" panose="02020603050405020304" pitchFamily="18" typeface="Times New Roman"/>
                          <a:ea typeface="+mn-ea"/>
                          <a:cs charset="0" panose="02020603050405020304" pitchFamily="18" typeface="Times New Roman"/>
                        </a:rPr>
                        <a:t> Compromis de vente</a:t>
                      </a:r>
                      <a:endParaRPr dirty="0" kern="1200" lang="fr-FR" smtClean="0" sz="1050">
                        <a:solidFill>
                          <a:schemeClr val="tx1"/>
                        </a:solidFill>
                        <a:latin charset="0" panose="02020603050405020304" pitchFamily="18" typeface="Times New Roman"/>
                        <a:ea typeface="+mn-ea"/>
                        <a:cs charset="0" panose="02020603050405020304" pitchFamily="18" typeface="Times New Roman"/>
                      </a:endParaRPr>
                    </a:p>
                    <a:p>
                      <a:pPr algn="l" defTabSz="1320759" eaLnBrk="1" fontAlgn="ctr" hangingPunct="1" indent="0" latinLnBrk="0" lvl="0" marL="87313" marR="0" rtl="0">
                        <a:lnSpc>
                          <a:spcPct val="100000"/>
                        </a:lnSpc>
                        <a:spcBef>
                          <a:spcPts val="0"/>
                        </a:spcBef>
                        <a:spcAft>
                          <a:spcPts val="0"/>
                        </a:spcAft>
                        <a:buClr>
                          <a:schemeClr val="tx2"/>
                        </a:buClr>
                        <a:buSzTx/>
                        <a:buFont charset="2" panose="05000000000000000000" pitchFamily="2" typeface="Wingdings"/>
                        <a:buChar char="§"/>
                        <a:tabLst/>
                        <a:defRPr/>
                      </a:pPr>
                      <a:endParaRPr dirty="0" kern="1200" lang="fr-FR" smtClean="0" sz="1050">
                        <a:solidFill>
                          <a:schemeClr val="tx1"/>
                        </a:solidFill>
                        <a:latin charset="0" panose="02020603050405020304" pitchFamily="18" typeface="Times New Roman"/>
                        <a:ea typeface="+mn-ea"/>
                        <a:cs charset="0" panose="02020603050405020304" pitchFamily="18" typeface="Times New Roman"/>
                      </a:endParaRPr>
                    </a:p>
                  </a:txBody>
                  <a:tcPr marB="0" marL="7752" marR="7752" marT="775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noFill/>
                      <a:prstDash val="solid"/>
                      <a:round/>
                      <a:headEnd len="med" type="none" w="med"/>
                      <a:tailEnd len="med" type="none" w="med"/>
                    </a:lnT>
                    <a:lnB>
                      <a:noFill/>
                    </a:lnB>
                    <a:solidFill>
                      <a:schemeClr val="bg1">
                        <a:lumMod val="95000"/>
                      </a:schemeClr>
                    </a:solidFill>
                  </a:tcPr>
                </a:tc>
                <a:extLst>
                  <a:ext uri="{0D108BD9-81ED-4DB2-BD59-A6C34878D82A}">
                    <a16:rowId xmlns:a16="http://schemas.microsoft.com/office/drawing/2014/main" val="2979712213"/>
                  </a:ext>
                </a:extLst>
              </a:tr>
            </a:tbl>
          </a:graphicData>
        </a:graphic>
      </p:graphicFrame>
      <p:sp>
        <p:nvSpPr>
          <p:cNvPr id="30" name="ZoneTexte 29"/>
          <p:cNvSpPr txBox="1"/>
          <p:nvPr/>
        </p:nvSpPr>
        <p:spPr>
          <a:xfrm>
            <a:off x="116632" y="7761312"/>
            <a:ext cx="6624736" cy="253452"/>
          </a:xfrm>
          <a:prstGeom prst="rect">
            <a:avLst/>
          </a:prstGeom>
          <a:solidFill>
            <a:schemeClr val="accent6"/>
          </a:solidFill>
        </p:spPr>
        <p:txBody>
          <a:bodyPr anchor="ctr" anchorCtr="0" rtlCol="0" wrap="none">
            <a:noAutofit/>
          </a:bodyPr>
          <a:lstStyle>
            <a:defPPr>
              <a:defRPr lang="fr-FR"/>
            </a:defPPr>
            <a:lvl1pPr algn="ctr">
              <a:defRPr b="1" sz="1200">
                <a:solidFill>
                  <a:schemeClr val="bg1"/>
                </a:solidFill>
              </a:defRPr>
            </a:lvl1pPr>
          </a:lstStyle>
          <a:p>
            <a:r>
              <a:rPr dirty="0" lang="fr-FR">
                <a:latin charset="0" panose="02020603050405020304" pitchFamily="18" typeface="Times New Roman"/>
                <a:cs charset="0" panose="02020603050405020304" pitchFamily="18" typeface="Times New Roman"/>
              </a:rPr>
              <a:t>Documentation manquante</a:t>
            </a:r>
          </a:p>
        </p:txBody>
      </p:sp>
      <p:sp>
        <p:nvSpPr>
          <p:cNvPr id="31" name="ZoneTexte 30"/>
          <p:cNvSpPr txBox="1"/>
          <p:nvPr/>
        </p:nvSpPr>
        <p:spPr>
          <a:xfrm>
            <a:off x="116632" y="8014764"/>
            <a:ext cx="6624736" cy="823827"/>
          </a:xfrm>
          <a:prstGeom prst="rect">
            <a:avLst/>
          </a:prstGeom>
          <a:solidFill>
            <a:schemeClr val="bg1">
              <a:lumMod val="95000"/>
            </a:schemeClr>
          </a:solidFill>
        </p:spPr>
        <p:txBody>
          <a:bodyPr anchor="ctr" anchorCtr="0" rtlCol="0" wrap="square">
            <a:noAutofit/>
          </a:bodyPr>
          <a:lstStyle/>
          <a:p>
            <a:pPr indent="-171450" marL="171450">
              <a:buClr>
                <a:schemeClr val="accent6"/>
              </a:buClr>
              <a:buFont charset="2" panose="05000000000000000000" pitchFamily="2" typeface="Wingdings"/>
              <a:buChar char="§"/>
            </a:pPr>
            <a:r>
              <a:rPr dirty="0" lang="fr-FR" smtClean="0" sz="1050">
                <a:latin charset="0" panose="02020603050405020304" pitchFamily="18" typeface="Times New Roman"/>
                <a:cs charset="0" panose="02020603050405020304" pitchFamily="18" typeface="Times New Roman"/>
              </a:rPr>
              <a:t>Règlement de copropriété </a:t>
            </a:r>
          </a:p>
          <a:p>
            <a:pPr indent="-171450" marL="171450">
              <a:buClr>
                <a:schemeClr val="accent6"/>
              </a:buClr>
              <a:buFont charset="2" panose="05000000000000000000" pitchFamily="2" typeface="Wingdings"/>
              <a:buChar char="§"/>
            </a:pPr>
            <a:r>
              <a:rPr b="0" dirty="0" i="0" lang="fr-FR" smtClean="0" strike="noStrike" sz="1050" u="none">
                <a:effectLst/>
                <a:latin charset="0" panose="02020603050405020304" pitchFamily="18" typeface="Times New Roman"/>
                <a:cs charset="0" panose="02020603050405020304" pitchFamily="18" typeface="Times New Roman"/>
              </a:rPr>
              <a:t>Plan de copropriété </a:t>
            </a:r>
          </a:p>
        </p:txBody>
      </p:sp>
      <p:pic>
        <p:nvPicPr>
          <p:cNvPr id="9" name="Image 8"/>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1" name="Espace réservé du numéro de diapositive 1"/>
          <p:cNvSpPr>
            <a:spLocks noGrp="1"/>
          </p:cNvSpPr>
          <p:nvPr>
            <p:ph idx="12" sz="quarter" type="sldNum"/>
          </p:nvPr>
        </p:nvSpPr>
        <p:spPr>
          <a:xfrm>
            <a:off x="5285184" y="9466157"/>
            <a:ext cx="1600200" cy="527403"/>
          </a:xfrm>
        </p:spPr>
        <p:txBody>
          <a:bodyPr/>
          <a:lstStyle/>
          <a:p>
            <a:r>
              <a:rPr dirty="0" lang="fr-BE" smtClean="0" sz="1000"/>
              <a:t>4/26</a:t>
            </a:r>
            <a:endParaRPr dirty="0" lang="fr-BE" sz="1000"/>
          </a:p>
        </p:txBody>
      </p:sp>
    </p:spTree>
  </p:cSld>
  <p:clrMapOvr>
    <a:masterClrMapping/>
  </p:clrMapOvr>
  <p:timing>
    <p:tnLst>
      <p:par>
        <p:cTn dur="indefinite" id="1" nodeType="tmRoot" restart="never"/>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 name="Rectangle 7"/>
          <p:cNvSpPr/>
          <p:nvPr/>
        </p:nvSpPr>
        <p:spPr>
          <a:xfrm>
            <a:off x="0" y="908028"/>
            <a:ext cx="6858000" cy="416496"/>
          </a:xfrm>
          <a:prstGeom prst="rect">
            <a:avLst/>
          </a:prstGeom>
          <a:solidFill>
            <a:schemeClr val="tx2"/>
          </a:solidFill>
        </p:spPr>
        <p:txBody>
          <a:bodyPr anchor="ctr" anchorCtr="0" wrap="none">
            <a:no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Désignation et propriété juridique</a:t>
            </a:r>
            <a:endParaRPr dirty="0" lang="fr-FR" sz="2000">
              <a:solidFill>
                <a:schemeClr val="bg1"/>
              </a:solidFill>
              <a:latin charset="0" panose="02020603050405020304" pitchFamily="18" typeface="Times New Roman"/>
              <a:cs charset="0" panose="02020603050405020304" pitchFamily="18" typeface="Times New Roman"/>
            </a:endParaRPr>
          </a:p>
        </p:txBody>
      </p:sp>
      <p:graphicFrame>
        <p:nvGraphicFramePr>
          <p:cNvPr id="10" name="Tableau 9"/>
          <p:cNvGraphicFramePr>
            <a:graphicFrameLocks noGrp="1"/>
          </p:cNvGraphicFramePr>
          <p:nvPr>
            <p:extLst>
              <p:ext uri="{D42A27DB-BD31-4B8C-83A1-F6EECF244321}">
                <p14:modId xmlns:p14="http://schemas.microsoft.com/office/powerpoint/2010/main" val="2346968596"/>
              </p:ext>
            </p:extLst>
          </p:nvPr>
        </p:nvGraphicFramePr>
        <p:xfrm>
          <a:off x="188640" y="1500234"/>
          <a:ext cx="6480720" cy="1472898"/>
        </p:xfrm>
        <a:graphic>
          <a:graphicData uri="http://schemas.openxmlformats.org/drawingml/2006/table">
            <a:tbl>
              <a:tblPr firstRow="1"/>
              <a:tblGrid>
                <a:gridCol w="1296144">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440160">
                  <a:extLst>
                    <a:ext uri="{9D8B030D-6E8A-4147-A177-3AD203B41FA5}">
                      <a16:colId xmlns:a16="http://schemas.microsoft.com/office/drawing/2014/main" val="20005"/>
                    </a:ext>
                  </a:extLst>
                </a:gridCol>
              </a:tblGrid>
              <a:tr h="374379">
                <a:tc>
                  <a:txBody>
                    <a:bodyPr/>
                    <a:lstStyle/>
                    <a:p>
                      <a:pPr algn="ctr" fontAlgn="ctr" rtl="0"/>
                      <a:r>
                        <a:rPr b="1" dirty="0" i="0" lang="fr-FR" strike="noStrike" sz="1100" u="none">
                          <a:solidFill>
                            <a:schemeClr val="tx2"/>
                          </a:solidFill>
                          <a:effectLst/>
                          <a:latin charset="0" panose="02020603050405020304" pitchFamily="18" typeface="Times New Roman"/>
                          <a:cs charset="0" panose="02020603050405020304" pitchFamily="18" typeface="Times New Roman"/>
                        </a:rPr>
                        <a:t>Situation</a:t>
                      </a:r>
                    </a:p>
                  </a:txBody>
                  <a:tcPr anchor="ctr" marB="0" marL="7225" marR="7225" marT="7225">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lang="fr-FR" strike="noStrike" sz="1100" u="none">
                          <a:solidFill>
                            <a:schemeClr val="tx2"/>
                          </a:solidFill>
                          <a:effectLst/>
                          <a:latin charset="0" panose="02020603050405020304" pitchFamily="18" typeface="Times New Roman"/>
                          <a:cs charset="0" panose="02020603050405020304" pitchFamily="18" typeface="Times New Roman"/>
                        </a:rPr>
                        <a:t>Propriété dite</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lang="fr-FR" strike="noStrike" sz="1100" u="none">
                          <a:solidFill>
                            <a:schemeClr val="tx2"/>
                          </a:solidFill>
                          <a:effectLst/>
                          <a:latin charset="0" panose="02020603050405020304" pitchFamily="18" typeface="Times New Roman"/>
                          <a:cs charset="0" panose="02020603050405020304" pitchFamily="18" typeface="Times New Roman"/>
                        </a:rPr>
                        <a:t>Titre Foncier</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lang="fr-FR" smtClean="0" strike="noStrike" sz="1100" u="none">
                          <a:solidFill>
                            <a:schemeClr val="tx2"/>
                          </a:solidFill>
                          <a:effectLst/>
                          <a:latin charset="0" panose="02020603050405020304" pitchFamily="18" typeface="Times New Roman"/>
                          <a:cs charset="0" panose="02020603050405020304" pitchFamily="18" typeface="Times New Roman"/>
                        </a:rPr>
                        <a:t>Superficie totale </a:t>
                      </a:r>
                      <a:r>
                        <a:rPr b="1" dirty="0" i="0" lang="fr-FR" strike="noStrike" sz="1100" u="none">
                          <a:solidFill>
                            <a:schemeClr val="tx2"/>
                          </a:solidFill>
                          <a:effectLst/>
                          <a:latin charset="0" panose="02020603050405020304" pitchFamily="18" typeface="Times New Roman"/>
                          <a:cs charset="0" panose="02020603050405020304" pitchFamily="18" typeface="Times New Roman"/>
                        </a:rPr>
                        <a:t>en m²</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lang="fr-FR" strike="noStrike" sz="1100" u="none">
                          <a:solidFill>
                            <a:schemeClr val="tx2"/>
                          </a:solidFill>
                          <a:effectLst/>
                          <a:latin charset="0" panose="02020603050405020304" pitchFamily="18" typeface="Times New Roman"/>
                          <a:cs charset="0" panose="02020603050405020304" pitchFamily="18" typeface="Times New Roman"/>
                        </a:rPr>
                        <a:t>Consistance</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tc>
                  <a:txBody>
                    <a:bodyPr/>
                    <a:lstStyle/>
                    <a:p>
                      <a:pPr algn="ctr" fontAlgn="ctr" rtl="0"/>
                      <a:r>
                        <a:rPr b="1" dirty="0" i="0" lang="fr-FR" strike="noStrike" sz="1100" u="none">
                          <a:solidFill>
                            <a:schemeClr val="tx2"/>
                          </a:solidFill>
                          <a:effectLst/>
                          <a:latin charset="0" panose="02020603050405020304" pitchFamily="18" typeface="Times New Roman"/>
                          <a:cs charset="0" panose="02020603050405020304" pitchFamily="18" typeface="Times New Roman"/>
                        </a:rPr>
                        <a:t>Propriétaire</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extLst>
                  <a:ext uri="{0D108BD9-81ED-4DB2-BD59-A6C34878D82A}">
                    <a16:rowId xmlns:a16="http://schemas.microsoft.com/office/drawing/2014/main" val="10000"/>
                  </a:ext>
                </a:extLst>
              </a:tr>
              <a:tr h="1098519">
                <a:tc>
                  <a:txBody>
                    <a:bodyPr/>
                    <a:lstStyle/>
                    <a:p>
                      <a:pPr algn="ctr"/>
                      <a:r>
                        <a:rPr b="0" dirty="0" lang="fr-FR" smtClean="0" sz="1000">
                          <a:latin charset="0" panose="02020603050405020304" pitchFamily="18" typeface="Times New Roman"/>
                          <a:cs charset="0" panose="02020603050405020304" pitchFamily="18" typeface="Times New Roman"/>
                        </a:rPr>
                        <a:t>Appartement</a:t>
                      </a:r>
                      <a:r>
                        <a:rPr b="0" baseline="0" dirty="0" lang="fr-FR" smtClean="0" sz="1000">
                          <a:latin charset="0" panose="02020603050405020304" pitchFamily="18" typeface="Times New Roman"/>
                          <a:cs charset="0" panose="02020603050405020304" pitchFamily="18" typeface="Times New Roman"/>
                        </a:rPr>
                        <a:t> </a:t>
                      </a:r>
                      <a:r>
                        <a:rPr b="0" dirty="0" lang="fr-FR" smtClean="0" sz="1000">
                          <a:latin charset="0" panose="02020603050405020304" pitchFamily="18" typeface="Times New Roman"/>
                          <a:cs charset="0" panose="02020603050405020304" pitchFamily="18" typeface="Times New Roman"/>
                        </a:rPr>
                        <a:t>n° 05, 1er étage, Immeuble 02, Résidence Les Roses, Ville de Salé El Jadida , Région de Rabat-Salé-Kénitra.</a:t>
                      </a:r>
                      <a:endParaRPr b="0" dirty="0" lang="fr-FR" sz="1000">
                        <a:latin charset="0" panose="02020603050405020304" pitchFamily="18" typeface="Times New Roman"/>
                        <a:cs charset="0" panose="02020603050405020304" pitchFamily="18" typeface="Times New Roman"/>
                      </a:endParaRPr>
                    </a:p>
                  </a:txBody>
                  <a:tcPr anchor="ctr" marB="0" marL="7225" marR="7225" marT="7225">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a:spcAft>
                          <a:spcPts val="0"/>
                        </a:spcAft>
                      </a:pPr>
                      <a:r>
                        <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DIAR VIII,</a:t>
                      </a:r>
                      <a:r>
                        <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Bloc S, Lot 502-117 </a:t>
                      </a:r>
                      <a:r>
                        <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endParaRPr b="0"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tabLst/>
                        <a:defRPr/>
                      </a:pPr>
                      <a:r>
                        <a:rPr b="0" dirty="0" lang="fr-FR" smtClean="0" sz="1000">
                          <a:latin charset="0" panose="02020603050405020304" pitchFamily="18" typeface="Times New Roman"/>
                          <a:cs charset="0" panose="02020603050405020304" pitchFamily="18" typeface="Times New Roman"/>
                        </a:rPr>
                        <a:t>47 125/58</a:t>
                      </a:r>
                      <a:endParaRPr b="0" dirty="0" kern="1200" lang="fr-FR" sz="1000">
                        <a:solidFill>
                          <a:schemeClr val="tx1"/>
                        </a:solidFill>
                        <a:latin charset="0" panose="02020603050405020304" pitchFamily="18" typeface="Times New Roman"/>
                        <a:ea typeface="+mn-ea"/>
                        <a:cs charset="0" panose="02020603050405020304" pitchFamily="18" typeface="Times New Roman"/>
                      </a:endParaRPr>
                    </a:p>
                  </a:txBody>
                  <a:tcPr anchor="ctr" marB="52000" marL="52000" marR="52000" marT="52000">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endParaRPr b="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rtl="0"/>
                      <a:endParaRPr b="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rtl="0"/>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145</a:t>
                      </a:r>
                      <a:endPar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fontAlgn="ctr" rtl="0"/>
                      <a:endPar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fontAlgn="ctr" rtl="0"/>
                      <a:r>
                        <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rtl="0"/>
                      <a:endParaRPr b="0" dirty="0" lang="fr-FR" smtClean="0" sz="1000">
                        <a:solidFill>
                          <a:schemeClr val="tx1"/>
                        </a:solidFill>
                        <a:latin charset="0" panose="02020603050405020304" pitchFamily="18" typeface="Times New Roman"/>
                        <a:cs charset="0" panose="02020603050405020304" pitchFamily="18" typeface="Times New Roman"/>
                      </a:endParaRPr>
                    </a:p>
                    <a:p>
                      <a:pPr algn="ctr" fontAlgn="ctr" rtl="0"/>
                      <a:r>
                        <a:rPr b="0" dirty="0" lang="fr-FR" smtClean="0" sz="1000">
                          <a:solidFill>
                            <a:schemeClr val="tx1"/>
                          </a:solidFill>
                          <a:latin charset="0" panose="02020603050405020304" pitchFamily="18" typeface="Times New Roman"/>
                          <a:cs charset="0" panose="02020603050405020304" pitchFamily="18" typeface="Times New Roman"/>
                        </a:rPr>
                        <a:t>Appartement + PPP</a:t>
                      </a:r>
                    </a:p>
                    <a:p>
                      <a:pPr algn="ctr" fontAlgn="ctr" rtl="0"/>
                      <a:endPar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tc>
                  <a:txBody>
                    <a:bodyPr/>
                    <a:lstStyle/>
                    <a:p>
                      <a:pPr algn="ctr" fontAlgn="ctr" indent="0" marL="0" rtl="0">
                        <a:buFontTx/>
                        <a:buNone/>
                      </a:pPr>
                      <a:endParaRPr b="0" baseline="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indent="0" marL="0" rtl="0">
                        <a:buFontTx/>
                        <a:buNone/>
                      </a:pPr>
                      <a:endParaRPr b="0" baseline="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ctr" fontAlgn="ctr" indent="0" marL="0" rtl="0">
                        <a:buFontTx/>
                        <a:buNone/>
                      </a:pPr>
                      <a:r>
                        <a:rPr b="0" baseline="0" dirty="0" i="0" lang="fr-FR" smtClean="0" strike="noStrike" sz="1000" u="none">
                          <a:solidFill>
                            <a:schemeClr val="tx1"/>
                          </a:solidFill>
                          <a:effectLst/>
                          <a:latin charset="0" panose="02020603050405020304" pitchFamily="18" typeface="Times New Roman"/>
                          <a:cs charset="0" panose="02020603050405020304" pitchFamily="18" typeface="Times New Roman"/>
                        </a:rPr>
                        <a:t>ABDESSAMAD MAGHRAOUI</a:t>
                      </a:r>
                      <a:endPar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fontAlgn="ctr" indent="0" marL="0" rtl="0">
                        <a:buFontTx/>
                        <a:buNone/>
                      </a:pPr>
                      <a:endParaRPr b="0" baseline="0" dirty="0" i="0" kern="1200" lang="it-IT" smtClean="0" strike="noStrike" sz="1000" u="none">
                        <a:solidFill>
                          <a:schemeClr val="tx1"/>
                        </a:solidFill>
                        <a:effectLst/>
                        <a:latin charset="0" panose="02020603050405020304" pitchFamily="18" typeface="Times New Roman"/>
                        <a:ea typeface="+mn-ea"/>
                        <a:cs charset="0" panose="02020603050405020304" pitchFamily="18" typeface="Times New Roman"/>
                      </a:endParaRPr>
                    </a:p>
                    <a:p>
                      <a:pPr algn="ctr" fontAlgn="ctr" indent="0" marL="0" rtl="0">
                        <a:buFontTx/>
                        <a:buNone/>
                      </a:pPr>
                      <a:endParaRPr b="0" baseline="0" dirty="0" i="0" lang="it-IT"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032736127"/>
              </p:ext>
            </p:extLst>
          </p:nvPr>
        </p:nvGraphicFramePr>
        <p:xfrm>
          <a:off x="188640" y="3053323"/>
          <a:ext cx="6480720" cy="1219065"/>
        </p:xfrm>
        <a:graphic>
          <a:graphicData uri="http://schemas.openxmlformats.org/drawingml/2006/table">
            <a:tbl>
              <a:tblPr firstRow="1"/>
              <a:tblGrid>
                <a:gridCol w="6480720">
                  <a:extLst>
                    <a:ext uri="{9D8B030D-6E8A-4147-A177-3AD203B41FA5}">
                      <a16:colId xmlns:a16="http://schemas.microsoft.com/office/drawing/2014/main" val="20000"/>
                    </a:ext>
                  </a:extLst>
                </a:gridCol>
              </a:tblGrid>
              <a:tr h="220181">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Observations</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0CECE"/>
                    </a:solidFill>
                  </a:tcPr>
                </a:tc>
                <a:extLst>
                  <a:ext uri="{0D108BD9-81ED-4DB2-BD59-A6C34878D82A}">
                    <a16:rowId xmlns:a16="http://schemas.microsoft.com/office/drawing/2014/main" val="10000"/>
                  </a:ext>
                </a:extLst>
              </a:tr>
              <a:tr h="998884">
                <a:tc>
                  <a:txBody>
                    <a:bodyPr/>
                    <a:lstStyle/>
                    <a:p>
                      <a:pPr algn="l" defTabSz="1320759" eaLnBrk="1" fontAlgn="ctr" hangingPunct="1" indent="-171450" latinLnBrk="0" marL="269875" marR="0" rtl="0">
                        <a:lnSpc>
                          <a:spcPct val="100000"/>
                        </a:lnSpc>
                        <a:spcBef>
                          <a:spcPts val="0"/>
                        </a:spcBef>
                        <a:spcAft>
                          <a:spcPts val="0"/>
                        </a:spcAft>
                        <a:buClr>
                          <a:schemeClr val="tx2"/>
                        </a:buClr>
                        <a:buSzTx/>
                        <a:buFont charset="0" panose="020B0604020202020204" pitchFamily="34" typeface="Arial"/>
                        <a:buChar char="•"/>
                        <a:tabLst/>
                        <a:defRPr/>
                      </a:pPr>
                      <a:r>
                        <a:rPr b="0" baseline="0" dirty="0" i="0" lang="fr-FR" strike="noStrike" sz="1050" u="none">
                          <a:solidFill>
                            <a:schemeClr val="tx1"/>
                          </a:solidFill>
                          <a:effectLst/>
                          <a:latin charset="0" panose="02020603050405020304" pitchFamily="18" typeface="Times New Roman"/>
                          <a:cs charset="0" panose="02020603050405020304" pitchFamily="18" typeface="Times New Roman"/>
                        </a:rPr>
                        <a:t>Certificat de </a:t>
                      </a:r>
                      <a:r>
                        <a:rPr b="0" baseline="0" dirty="0" i="0" lang="fr-FR" smtClean="0" strike="noStrike" sz="1050" u="none">
                          <a:solidFill>
                            <a:schemeClr val="tx1"/>
                          </a:solidFill>
                          <a:effectLst/>
                          <a:latin charset="0" panose="02020603050405020304" pitchFamily="18" typeface="Times New Roman"/>
                          <a:cs charset="0" panose="02020603050405020304" pitchFamily="18" typeface="Times New Roman"/>
                        </a:rPr>
                        <a:t>copropriété en </a:t>
                      </a:r>
                      <a:r>
                        <a:rPr b="0" baseline="0" dirty="0" i="0" lang="fr-FR" strike="noStrike" sz="1050" u="none">
                          <a:solidFill>
                            <a:schemeClr val="tx1"/>
                          </a:solidFill>
                          <a:effectLst/>
                          <a:latin charset="0" panose="02020603050405020304" pitchFamily="18" typeface="Times New Roman"/>
                          <a:cs charset="0" panose="02020603050405020304" pitchFamily="18" typeface="Times New Roman"/>
                        </a:rPr>
                        <a:t>date du </a:t>
                      </a:r>
                      <a:r>
                        <a:rPr b="0" baseline="0" dirty="0" i="0" lang="fr-FR" smtClean="0" strike="noStrike" sz="1050" u="none">
                          <a:solidFill>
                            <a:schemeClr val="tx1"/>
                          </a:solidFill>
                          <a:effectLst/>
                          <a:latin charset="0" panose="02020603050405020304" pitchFamily="18" typeface="Times New Roman"/>
                          <a:cs charset="0" panose="02020603050405020304" pitchFamily="18" typeface="Times New Roman"/>
                        </a:rPr>
                        <a:t>23/11/2022 </a:t>
                      </a:r>
                      <a:r>
                        <a:rPr b="0" baseline="0" dirty="0" i="0" lang="fr-FR" strike="noStrike" sz="1050" u="none">
                          <a:solidFill>
                            <a:schemeClr val="tx1"/>
                          </a:solidFill>
                          <a:effectLst/>
                          <a:latin charset="0" panose="02020603050405020304" pitchFamily="18" typeface="Times New Roman"/>
                          <a:cs charset="0" panose="02020603050405020304" pitchFamily="18" typeface="Times New Roman"/>
                        </a:rPr>
                        <a:t>;</a:t>
                      </a:r>
                    </a:p>
                    <a:p>
                      <a:pPr algn="l" defTabSz="1320800" eaLnBrk="1" fontAlgn="ctr" hangingPunct="1" indent="-171450" latinLnBrk="0" marL="269875" marR="0" rtl="0">
                        <a:lnSpc>
                          <a:spcPct val="100000"/>
                        </a:lnSpc>
                        <a:spcBef>
                          <a:spcPts val="0"/>
                        </a:spcBef>
                        <a:spcAft>
                          <a:spcPts val="0"/>
                        </a:spcAft>
                        <a:buClr>
                          <a:schemeClr val="tx2"/>
                        </a:buClr>
                        <a:buSzTx/>
                        <a:buFont charset="0" panose="020B0604020202020204" pitchFamily="34" typeface="Arial"/>
                        <a:buChar char="•"/>
                        <a:defRPr/>
                      </a:pPr>
                      <a:r>
                        <a:rPr b="0" baseline="0" dirty="0" i="0" kern="1200" lang="fr-FR" strike="noStrike" sz="1050" u="none">
                          <a:solidFill>
                            <a:schemeClr val="tx1"/>
                          </a:solidFill>
                          <a:effectLst/>
                          <a:latin charset="0" panose="02020603050405020304" pitchFamily="18" typeface="Times New Roman"/>
                          <a:ea typeface="+mn-ea"/>
                          <a:cs charset="0" panose="02020603050405020304" pitchFamily="18" typeface="Times New Roman"/>
                        </a:rPr>
                        <a:t>Fraction </a:t>
                      </a:r>
                      <a:r>
                        <a:rPr b="0" baseline="0"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n°117 </a:t>
                      </a:r>
                      <a:r>
                        <a:rPr b="0" baseline="0" dirty="0" i="0" kern="1200" lang="fr-FR" strike="noStrike" sz="1050" u="none">
                          <a:solidFill>
                            <a:schemeClr val="tx1"/>
                          </a:solidFill>
                          <a:effectLst/>
                          <a:latin charset="0" panose="02020603050405020304" pitchFamily="18" typeface="Times New Roman"/>
                          <a:ea typeface="+mn-ea"/>
                          <a:cs charset="0" panose="02020603050405020304" pitchFamily="18" typeface="Times New Roman"/>
                        </a:rPr>
                        <a:t>: </a:t>
                      </a:r>
                      <a:r>
                        <a:rPr b="0" dirty="0" lang="fr-FR" smtClean="0" sz="1050">
                          <a:solidFill>
                            <a:schemeClr val="tx1"/>
                          </a:solidFill>
                          <a:latin charset="0" panose="02020603050405020304" pitchFamily="18" typeface="Times New Roman"/>
                          <a:cs charset="0" panose="02020603050405020304" pitchFamily="18" typeface="Times New Roman"/>
                        </a:rPr>
                        <a:t>Appartement</a:t>
                      </a:r>
                      <a:r>
                        <a:rPr b="0" baseline="0"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 de  132 m² en 1</a:t>
                      </a:r>
                      <a:r>
                        <a:rPr b="0" baseline="30000"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er</a:t>
                      </a:r>
                      <a:r>
                        <a:rPr b="0" baseline="0"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  étage ; </a:t>
                      </a:r>
                    </a:p>
                    <a:p>
                      <a:pPr algn="l" defTabSz="1320800" eaLnBrk="1" fontAlgn="ctr" hangingPunct="1" indent="-171450" latinLnBrk="0" marL="269875" marR="0" rtl="0">
                        <a:lnSpc>
                          <a:spcPct val="100000"/>
                        </a:lnSpc>
                        <a:spcBef>
                          <a:spcPts val="0"/>
                        </a:spcBef>
                        <a:spcAft>
                          <a:spcPts val="0"/>
                        </a:spcAft>
                        <a:buClr>
                          <a:schemeClr val="tx2"/>
                        </a:buClr>
                        <a:buSzTx/>
                        <a:buFont charset="0" panose="020B0604020202020204" pitchFamily="34" typeface="Arial"/>
                        <a:buChar char="•"/>
                        <a:defRPr/>
                      </a:pPr>
                      <a:r>
                        <a:rPr b="0" baseline="0" dirty="0" i="0" kern="1200" lang="fr-FR" smtClean="0" strike="noStrike" sz="1050" u="none">
                          <a:solidFill>
                            <a:schemeClr val="tx1"/>
                          </a:solidFill>
                          <a:effectLst/>
                          <a:latin charset="0" panose="02020603050405020304" pitchFamily="18" typeface="Times New Roman"/>
                          <a:ea typeface="+mn-ea"/>
                          <a:cs charset="0" panose="02020603050405020304" pitchFamily="18" typeface="Times New Roman"/>
                        </a:rPr>
                        <a:t>Fraction n°117A : Place parking privative au sous-sol de 13 m² ;</a:t>
                      </a:r>
                    </a:p>
                    <a:p>
                      <a:pPr algn="l" defTabSz="1320800" eaLnBrk="1" fontAlgn="ctr" hangingPunct="1" indent="-171450" latinLnBrk="0" marL="269875" marR="0" rtl="0">
                        <a:lnSpc>
                          <a:spcPct val="100000"/>
                        </a:lnSpc>
                        <a:spcBef>
                          <a:spcPts val="0"/>
                        </a:spcBef>
                        <a:spcAft>
                          <a:spcPts val="0"/>
                        </a:spcAft>
                        <a:buClr>
                          <a:schemeClr val="tx2"/>
                        </a:buClr>
                        <a:buSzTx/>
                        <a:buFont charset="0" panose="020B0604020202020204" pitchFamily="34" typeface="Arial"/>
                        <a:buChar char="•"/>
                        <a:defRPr/>
                      </a:pPr>
                      <a:r>
                        <a:rPr b="0" baseline="0" dirty="0" i="0" kern="1200" lang="fr-FR" smtClean="0" strike="noStrike" sz="1050" u="none">
                          <a:solidFill>
                            <a:srgbClr val="000000"/>
                          </a:solidFill>
                          <a:effectLst/>
                          <a:latin charset="0" panose="02020603050405020304" pitchFamily="18" typeface="Times New Roman"/>
                          <a:ea typeface="+mn-ea"/>
                          <a:cs charset="0" panose="02020603050405020304" pitchFamily="18" typeface="Times New Roman"/>
                        </a:rPr>
                        <a:t>Respect </a:t>
                      </a:r>
                      <a:r>
                        <a:rPr b="0" baseline="0" dirty="0" i="0" kern="1200" lang="fr-FR" strike="noStrike" sz="1050" u="none">
                          <a:solidFill>
                            <a:srgbClr val="000000"/>
                          </a:solidFill>
                          <a:effectLst/>
                          <a:latin charset="0" panose="02020603050405020304" pitchFamily="18" typeface="Times New Roman"/>
                          <a:ea typeface="+mn-ea"/>
                          <a:cs charset="0" panose="02020603050405020304" pitchFamily="18" typeface="Times New Roman"/>
                        </a:rPr>
                        <a:t>des conditions et des charges inscrites dans le règlement de copropriété</a:t>
                      </a:r>
                      <a:r>
                        <a:rPr b="1" baseline="0" dirty="0" i="0" lang="fr-FR" strike="noStrike" sz="1000" u="none">
                          <a:solidFill>
                            <a:srgbClr val="000000"/>
                          </a:solidFill>
                          <a:effectLst/>
                          <a:latin charset="0" panose="02020603050405020304" pitchFamily="18" typeface="Times New Roman"/>
                          <a:cs charset="0" panose="02020603050405020304" pitchFamily="18" typeface="Times New Roman"/>
                        </a:rPr>
                        <a:t>.</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noFill/>
                      <a:prstDash val="solid"/>
                      <a:round/>
                      <a:headEnd len="med" type="none" w="med"/>
                      <a:tailEnd len="med" type="none" w="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1" name="Rectangle 10"/>
          <p:cNvSpPr/>
          <p:nvPr/>
        </p:nvSpPr>
        <p:spPr>
          <a:xfrm>
            <a:off x="2271291" y="9343673"/>
            <a:ext cx="2315418" cy="246221"/>
          </a:xfrm>
          <a:prstGeom prst="rect">
            <a:avLst/>
          </a:prstGeom>
          <a:solidFill>
            <a:schemeClr val="tx2"/>
          </a:solidFill>
        </p:spPr>
        <p:txBody>
          <a:bodyPr wrap="square">
            <a:spAutoFit/>
          </a:bodyPr>
          <a:lstStyle/>
          <a:p>
            <a:pPr algn="ctr"/>
            <a:r>
              <a:rPr b="1" dirty="0" lang="fr-FR" sz="1000">
                <a:solidFill>
                  <a:schemeClr val="bg1"/>
                </a:solidFill>
                <a:latin charset="0" panose="02020603050405020304" pitchFamily="18" typeface="Times New Roman"/>
                <a:cs charset="0" panose="02020603050405020304" pitchFamily="18" typeface="Times New Roman"/>
              </a:rPr>
              <a:t>Certificat de </a:t>
            </a:r>
            <a:r>
              <a:rPr b="1" dirty="0" lang="fr-FR" smtClean="0" sz="1000">
                <a:solidFill>
                  <a:schemeClr val="bg1"/>
                </a:solidFill>
                <a:latin charset="0" panose="02020603050405020304" pitchFamily="18" typeface="Times New Roman"/>
                <a:cs charset="0" panose="02020603050405020304" pitchFamily="18" typeface="Times New Roman"/>
              </a:rPr>
              <a:t>copropriété </a:t>
            </a:r>
            <a:endParaRPr dirty="0" lang="fr-FR" sz="1000">
              <a:solidFill>
                <a:schemeClr val="bg1"/>
              </a:solidFill>
              <a:latin charset="0" panose="02020603050405020304" pitchFamily="18" typeface="Times New Roman"/>
              <a:cs charset="0" panose="02020603050405020304" pitchFamily="18" typeface="Times New Roman"/>
            </a:endParaRPr>
          </a:p>
        </p:txBody>
      </p:sp>
      <p:pic>
        <p:nvPicPr>
          <p:cNvPr id="12" name="Image 11"/>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4" name="Espace réservé du numéro de diapositive 1"/>
          <p:cNvSpPr>
            <a:spLocks noGrp="1"/>
          </p:cNvSpPr>
          <p:nvPr>
            <p:ph idx="12" sz="quarter" type="sldNum"/>
          </p:nvPr>
        </p:nvSpPr>
        <p:spPr>
          <a:xfrm>
            <a:off x="5285184" y="9466157"/>
            <a:ext cx="1600200" cy="527403"/>
          </a:xfrm>
        </p:spPr>
        <p:txBody>
          <a:bodyPr/>
          <a:lstStyle/>
          <a:p>
            <a:r>
              <a:rPr dirty="0" lang="fr-BE" smtClean="0" sz="1000"/>
              <a:t>5/26</a:t>
            </a:r>
            <a:endParaRPr dirty="0" lang="fr-BE" sz="1000"/>
          </a:p>
        </p:txBody>
      </p:sp>
      <p:pic>
        <p:nvPicPr>
          <p:cNvPr id="2" name="Image 1"/>
          <p:cNvPicPr>
            <a:picLocks noChangeAspect="1"/>
          </p:cNvPicPr>
          <p:nvPr/>
        </p:nvPicPr>
        <p:blipFill>
          <a:blip r:embed="rId4"/>
          <a:stretch>
            <a:fillRect/>
          </a:stretch>
        </p:blipFill>
        <p:spPr>
          <a:xfrm>
            <a:off x="1745344" y="4311654"/>
            <a:ext cx="3314031" cy="4992754"/>
          </a:xfrm>
          <a:prstGeom prst="rect">
            <a:avLst/>
          </a:prstGeom>
          <a:ln>
            <a:solidFill>
              <a:schemeClr val="tx1"/>
            </a:solidFill>
          </a:ln>
        </p:spPr>
      </p:pic>
      <p:sp>
        <p:nvSpPr>
          <p:cNvPr id="15"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Tree>
  </p:cSld>
  <p:clrMapOvr>
    <a:masterClrMapping/>
  </p:clrMapOvr>
  <p:timing>
    <p:tnLst>
      <p:par>
        <p:cTn dur="indefinite" id="1" nodeType="tmRoot" restart="never"/>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ZoneTexte 10"/>
          <p:cNvSpPr txBox="1"/>
          <p:nvPr/>
        </p:nvSpPr>
        <p:spPr>
          <a:xfrm>
            <a:off x="3212976" y="9394016"/>
            <a:ext cx="3428999" cy="287258"/>
          </a:xfrm>
          <a:prstGeom prst="rect">
            <a:avLst/>
          </a:prstGeom>
          <a:ln>
            <a:noFill/>
          </a:ln>
        </p:spPr>
        <p:txBody>
          <a:bodyPr anchor="ctr" bIns="66040" lIns="132080" rIns="132080" rtlCol="0" tIns="66040" vert="horz" wrap="square">
            <a:spAutoFit/>
          </a:bodyPr>
          <a:lstStyle>
            <a:defPPr>
              <a:defRPr lang="fr-FR"/>
            </a:defPPr>
            <a:lvl1pPr algn="ctr">
              <a:defRPr b="1" i="1" sz="800">
                <a:solidFill>
                  <a:schemeClr val="bg1">
                    <a:lumMod val="50000"/>
                  </a:schemeClr>
                </a:solidFill>
              </a:defRPr>
            </a:lvl1pPr>
          </a:lstStyle>
          <a:p>
            <a:r>
              <a:rPr dirty="0" lang="fr-FR" smtClean="0" sz="1000">
                <a:latin charset="0" panose="02020603050405020304" pitchFamily="18" typeface="Times New Roman"/>
                <a:cs charset="0" panose="02020603050405020304" pitchFamily="18" typeface="Times New Roman"/>
              </a:rPr>
              <a:t>Source : enquête terrain,  Terra Modus </a:t>
            </a:r>
            <a:r>
              <a:rPr dirty="0" err="1" lang="fr-FR" smtClean="0" sz="1000">
                <a:latin charset="0" panose="02020603050405020304" pitchFamily="18" typeface="Times New Roman"/>
                <a:cs charset="0" panose="02020603050405020304" pitchFamily="18" typeface="Times New Roman"/>
              </a:rPr>
              <a:t>Decembre</a:t>
            </a:r>
            <a:r>
              <a:rPr dirty="0" lang="fr-FR" smtClean="0" sz="1000">
                <a:latin charset="0" panose="02020603050405020304" pitchFamily="18" typeface="Times New Roman"/>
                <a:cs charset="0" panose="02020603050405020304" pitchFamily="18" typeface="Times New Roman"/>
              </a:rPr>
              <a:t> 2022</a:t>
            </a:r>
            <a:endParaRPr dirty="0" lang="fr-FR" sz="1000">
              <a:latin charset="0" panose="02020603050405020304" pitchFamily="18" typeface="Times New Roman"/>
              <a:cs charset="0" panose="02020603050405020304" pitchFamily="18" typeface="Times New Roman"/>
            </a:endParaRPr>
          </a:p>
        </p:txBody>
      </p:sp>
      <p:sp>
        <p:nvSpPr>
          <p:cNvPr id="12" name="Rectangle 11"/>
          <p:cNvSpPr/>
          <p:nvPr/>
        </p:nvSpPr>
        <p:spPr>
          <a:xfrm>
            <a:off x="0" y="-15552"/>
            <a:ext cx="6858000" cy="520467"/>
          </a:xfrm>
          <a:prstGeom prst="rect">
            <a:avLst/>
          </a:prstGeom>
          <a:solidFill>
            <a:schemeClr val="tx2"/>
          </a:solidFill>
        </p:spPr>
        <p:txBody>
          <a:bodyPr anchor="ctr" anchorCtr="0" wrap="none">
            <a:no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Eléments extrinsèques et intrinsèques du bien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4" name="ZoneTexte 3"/>
          <p:cNvSpPr txBox="1"/>
          <p:nvPr/>
        </p:nvSpPr>
        <p:spPr>
          <a:xfrm>
            <a:off x="105471" y="958889"/>
            <a:ext cx="6647058" cy="3490055"/>
          </a:xfrm>
          <a:prstGeom prst="rect">
            <a:avLst/>
          </a:prstGeom>
          <a:solidFill>
            <a:schemeClr val="accent2">
              <a:lumMod val="20000"/>
              <a:lumOff val="80000"/>
            </a:schemeClr>
          </a:solidFill>
        </p:spPr>
        <p:txBody>
          <a:bodyPr anchor="ctr" anchorCtr="0" rtlCol="0" wrap="square">
            <a:noAutofit/>
          </a:bodyPr>
          <a:lstStyle/>
          <a:p>
            <a:pPr algn="just" indent="-285750" lvl="0" marL="285750">
              <a:buClr>
                <a:srgbClr val="1F497D"/>
              </a:buClr>
              <a:buFont charset="2" panose="05000000000000000000" pitchFamily="2" typeface="Wingdings"/>
              <a:buChar char="§"/>
              <a:defRPr/>
            </a:pPr>
            <a:r>
              <a:rPr b="1" dirty="0" lang="fr-FR" sz="1200">
                <a:latin charset="0" panose="02020603050405020304" pitchFamily="18" typeface="Times New Roman"/>
                <a:cs charset="0" panose="02020603050405020304" pitchFamily="18" typeface="Times New Roman"/>
              </a:rPr>
              <a:t>Situation de l’immeuble</a:t>
            </a:r>
          </a:p>
          <a:p>
            <a:pPr algn="just" indent="-171450" marL="441325">
              <a:buClr>
                <a:srgbClr val="1F497D"/>
              </a:buClr>
              <a:buFont charset="0" panose="020B0604020202020204" pitchFamily="34" typeface="Arial"/>
              <a:buChar char="•"/>
              <a:defRPr/>
            </a:pPr>
            <a:r>
              <a:rPr dirty="0" lang="fr-FR" sz="1050">
                <a:latin charset="0" panose="02020603050405020304" pitchFamily="18" typeface="Times New Roman"/>
                <a:cs charset="0" panose="02020603050405020304" pitchFamily="18" typeface="Times New Roman"/>
              </a:rPr>
              <a:t>Immeuble 02, Résidence Les Roses, Ville de Salé El Jadida , Région de Rabat-Salé-Kénitra.</a:t>
            </a:r>
          </a:p>
          <a:p>
            <a:pPr algn="just" marL="269875">
              <a:buClr>
                <a:srgbClr val="1F497D"/>
              </a:buClr>
              <a:defRPr/>
            </a:pPr>
            <a:endParaRPr dirty="0" lang="fr-FR" smtClean="0" sz="1050">
              <a:latin charset="0" panose="02020603050405020304" pitchFamily="18" typeface="Times New Roman"/>
              <a:cs charset="0" panose="02020603050405020304" pitchFamily="18" typeface="Times New Roman"/>
            </a:endParaRPr>
          </a:p>
          <a:p>
            <a:pPr algn="just" indent="-285750" marL="285750">
              <a:buClr>
                <a:srgbClr val="1F497D"/>
              </a:buClr>
              <a:buFont charset="2" panose="05000000000000000000" pitchFamily="2" typeface="Wingdings"/>
              <a:buChar char="§"/>
              <a:defRPr/>
            </a:pPr>
            <a:r>
              <a:rPr b="1" dirty="0" lang="fr-FR" smtClean="0" sz="1200">
                <a:latin charset="0" panose="02020603050405020304" pitchFamily="18" typeface="Times New Roman"/>
                <a:cs charset="0" panose="02020603050405020304" pitchFamily="18" typeface="Times New Roman"/>
              </a:rPr>
              <a:t>Facteurs </a:t>
            </a:r>
            <a:r>
              <a:rPr b="1" dirty="0" lang="fr-FR" sz="1200">
                <a:latin charset="0" panose="02020603050405020304" pitchFamily="18" typeface="Times New Roman"/>
                <a:cs charset="0" panose="02020603050405020304" pitchFamily="18" typeface="Times New Roman"/>
              </a:rPr>
              <a:t>physiques</a:t>
            </a:r>
          </a:p>
          <a:p>
            <a:pPr algn="just" indent="-171450" lvl="0" marL="441325">
              <a:buClr>
                <a:srgbClr val="1F497D"/>
              </a:buClr>
              <a:buFont charset="0" panose="020B0604020202020204" pitchFamily="34" typeface="Arial"/>
              <a:buChar char="•"/>
              <a:defRPr/>
            </a:pPr>
            <a:r>
              <a:rPr dirty="0" lang="fr-FR" sz="1050">
                <a:latin charset="0" panose="02020603050405020304" pitchFamily="18" typeface="Times New Roman"/>
                <a:cs charset="0" panose="02020603050405020304" pitchFamily="18" typeface="Times New Roman"/>
              </a:rPr>
              <a:t>Immeuble </a:t>
            </a:r>
            <a:r>
              <a:rPr dirty="0" lang="fr-FR" smtClean="0" sz="1050">
                <a:latin charset="0" panose="02020603050405020304" pitchFamily="18" typeface="Times New Roman"/>
                <a:cs charset="0" panose="02020603050405020304" pitchFamily="18" typeface="Times New Roman"/>
              </a:rPr>
              <a:t>neuf en </a:t>
            </a:r>
            <a:r>
              <a:rPr dirty="0" lang="fr-FR" sz="1050">
                <a:latin charset="0" panose="02020603050405020304" pitchFamily="18" typeface="Times New Roman"/>
                <a:cs charset="0" panose="02020603050405020304" pitchFamily="18" typeface="Times New Roman"/>
              </a:rPr>
              <a:t>copropriété, s’élevant sur un </a:t>
            </a:r>
            <a:r>
              <a:rPr dirty="0" lang="fr-FR" smtClean="0" sz="1050">
                <a:latin charset="0" panose="02020603050405020304" pitchFamily="18" typeface="Times New Roman"/>
                <a:cs charset="0" panose="02020603050405020304" pitchFamily="18" typeface="Times New Roman"/>
              </a:rPr>
              <a:t>R+3 situé dans une résidence fermée </a:t>
            </a:r>
            <a:r>
              <a:rPr dirty="0" lang="fr-FR" smtClean="0" sz="1050">
                <a:latin charset="0" panose="02020603050405020304" pitchFamily="18" typeface="Times New Roman"/>
                <a:cs charset="0" panose="02020603050405020304" pitchFamily="18" typeface="Times New Roman"/>
              </a:rPr>
              <a:t>;</a:t>
            </a:r>
          </a:p>
          <a:p>
            <a:pPr algn="just" indent="-171450" lvl="0" marL="441325">
              <a:buClr>
                <a:srgbClr val="1F497D"/>
              </a:buClr>
              <a:buFont charset="0" panose="020B0604020202020204" pitchFamily="34" typeface="Arial"/>
              <a:buChar char="•"/>
              <a:defRPr/>
            </a:pPr>
            <a:r>
              <a:rPr dirty="0" lang="fr-FR" smtClean="0" sz="1050">
                <a:latin charset="0" panose="02020603050405020304" pitchFamily="18" typeface="Times New Roman"/>
                <a:cs charset="0" panose="02020603050405020304" pitchFamily="18" typeface="Times New Roman"/>
              </a:rPr>
              <a:t>Terrasse accessible </a:t>
            </a:r>
            <a:r>
              <a:rPr dirty="0" lang="fr-FR" sz="1050">
                <a:latin charset="0" panose="02020603050405020304" pitchFamily="18" typeface="Times New Roman"/>
                <a:cs charset="0" panose="02020603050405020304" pitchFamily="18" typeface="Times New Roman"/>
              </a:rPr>
              <a:t>en copropriété</a:t>
            </a:r>
            <a:r>
              <a:rPr dirty="0" lang="fr-FR" smtClean="0" sz="1050">
                <a:latin charset="0" panose="02020603050405020304" pitchFamily="18" typeface="Times New Roman"/>
                <a:cs charset="0" panose="02020603050405020304" pitchFamily="18" typeface="Times New Roman"/>
              </a:rPr>
              <a:t> ;</a:t>
            </a:r>
          </a:p>
          <a:p>
            <a:pPr algn="just" indent="-171450" lvl="0" marL="441325">
              <a:buClr>
                <a:srgbClr val="1F497D"/>
              </a:buClr>
              <a:buFont charset="0" panose="020B0604020202020204" pitchFamily="34" typeface="Arial"/>
              <a:buChar char="•"/>
              <a:defRPr/>
            </a:pPr>
            <a:r>
              <a:rPr dirty="0" lang="fr-MA" sz="1050">
                <a:latin charset="0" panose="02020603050405020304" pitchFamily="18" typeface="Times New Roman"/>
                <a:cs charset="0" panose="02020603050405020304" pitchFamily="18" typeface="Times New Roman"/>
              </a:rPr>
              <a:t>A</a:t>
            </a:r>
            <a:r>
              <a:rPr dirty="0" lang="fr-MA" smtClean="0" sz="1050">
                <a:latin charset="0" panose="02020603050405020304" pitchFamily="18" typeface="Times New Roman"/>
                <a:cs charset="0" panose="02020603050405020304" pitchFamily="18" typeface="Times New Roman"/>
              </a:rPr>
              <a:t>scenseur disponible ;</a:t>
            </a:r>
          </a:p>
          <a:p>
            <a:pPr algn="just" indent="-171450" lvl="0" marL="441325">
              <a:buClr>
                <a:srgbClr val="1F497D"/>
              </a:buClr>
              <a:buFont charset="0" panose="020B0604020202020204" pitchFamily="34" typeface="Arial"/>
              <a:buChar char="•"/>
              <a:defRPr/>
            </a:pPr>
            <a:r>
              <a:rPr dirty="0" lang="fr-MA" smtClean="0" sz="1050">
                <a:latin charset="0" panose="02020603050405020304" pitchFamily="18" typeface="Times New Roman"/>
                <a:cs charset="0" panose="02020603050405020304" pitchFamily="18" typeface="Times New Roman"/>
              </a:rPr>
              <a:t>Parking au sous-sol avec des places parkings privatives ;</a:t>
            </a:r>
            <a:endParaRPr dirty="0" lang="fr-FR" sz="1050">
              <a:latin charset="0" panose="02020603050405020304" pitchFamily="18" typeface="Times New Roman"/>
              <a:cs charset="0" panose="02020603050405020304" pitchFamily="18" typeface="Times New Roman"/>
            </a:endParaRPr>
          </a:p>
          <a:p>
            <a:pPr algn="just" indent="-171450" lvl="0" marL="441325">
              <a:buClr>
                <a:srgbClr val="1F497D"/>
              </a:buClr>
              <a:buFont charset="0" panose="020B0604020202020204" pitchFamily="34" typeface="Arial"/>
              <a:buChar char="•"/>
              <a:defRPr/>
            </a:pPr>
            <a:r>
              <a:rPr dirty="0" lang="fr-FR" smtClean="0" sz="1050">
                <a:latin charset="0" panose="02020603050405020304" pitchFamily="18" typeface="Times New Roman"/>
                <a:cs charset="0" panose="02020603050405020304" pitchFamily="18" typeface="Times New Roman"/>
              </a:rPr>
              <a:t>Façade avec une bonne qualité architecturale et bien entretenue.</a:t>
            </a:r>
          </a:p>
          <a:p>
            <a:pPr algn="just" lvl="0" marL="269875">
              <a:buClr>
                <a:srgbClr val="1F497D"/>
              </a:buClr>
              <a:defRPr/>
            </a:pPr>
            <a:endParaRPr dirty="0" lang="fr-FR" sz="1200">
              <a:solidFill>
                <a:srgbClr val="FF0000"/>
              </a:solidFill>
              <a:latin charset="0" panose="02020603050405020304" pitchFamily="18" typeface="Times New Roman"/>
              <a:cs charset="0" panose="02020603050405020304" pitchFamily="18" typeface="Times New Roman"/>
            </a:endParaRPr>
          </a:p>
          <a:p>
            <a:pPr algn="just" indent="-285750" lvl="0" marL="285750">
              <a:buClr>
                <a:srgbClr val="1F497D"/>
              </a:buClr>
              <a:buFont charset="2" panose="05000000000000000000" pitchFamily="2" typeface="Wingdings"/>
              <a:buChar char="§"/>
              <a:defRPr/>
            </a:pPr>
            <a:r>
              <a:rPr b="1" dirty="0" lang="fr-FR" sz="1200">
                <a:latin charset="0" panose="02020603050405020304" pitchFamily="18" typeface="Times New Roman"/>
                <a:cs charset="0" panose="02020603050405020304" pitchFamily="18" typeface="Times New Roman"/>
              </a:rPr>
              <a:t>Facteurs économiques et sociologiques</a:t>
            </a:r>
          </a:p>
          <a:p>
            <a:pPr algn="just" indent="-171450" lvl="0" marL="441325">
              <a:buClr>
                <a:srgbClr val="1F497D"/>
              </a:buClr>
              <a:buFont charset="0" panose="020B0604020202020204" pitchFamily="34" typeface="Arial"/>
              <a:buChar char="•"/>
              <a:defRPr/>
            </a:pPr>
            <a:r>
              <a:rPr dirty="0" lang="fr-FR" sz="1050">
                <a:latin charset="0" panose="02020603050405020304" pitchFamily="18" typeface="Times New Roman"/>
                <a:cs charset="0" panose="02020603050405020304" pitchFamily="18" typeface="Times New Roman"/>
              </a:rPr>
              <a:t>La population habitant le quartier est </a:t>
            </a:r>
            <a:r>
              <a:rPr dirty="0" lang="fr-FR" smtClean="0" sz="1050">
                <a:latin charset="0" panose="02020603050405020304" pitchFamily="18" typeface="Times New Roman"/>
                <a:cs charset="0" panose="02020603050405020304" pitchFamily="18" typeface="Times New Roman"/>
              </a:rPr>
              <a:t>d’une catégorie </a:t>
            </a:r>
            <a:r>
              <a:rPr dirty="0" lang="fr-FR" sz="1050">
                <a:latin charset="0" panose="02020603050405020304" pitchFamily="18" typeface="Times New Roman"/>
                <a:cs charset="0" panose="02020603050405020304" pitchFamily="18" typeface="Times New Roman"/>
              </a:rPr>
              <a:t>socioprofessionnelle </a:t>
            </a:r>
            <a:r>
              <a:rPr dirty="0" lang="fr-FR" smtClean="0" sz="1050">
                <a:latin charset="0" panose="02020603050405020304" pitchFamily="18" typeface="Times New Roman"/>
                <a:cs charset="0" panose="02020603050405020304" pitchFamily="18" typeface="Times New Roman"/>
              </a:rPr>
              <a:t>moyenne ;</a:t>
            </a:r>
            <a:endParaRPr dirty="0" lang="fr-FR" sz="1050">
              <a:latin charset="0" panose="02020603050405020304" pitchFamily="18" typeface="Times New Roman"/>
              <a:cs charset="0" panose="02020603050405020304" pitchFamily="18" typeface="Times New Roman"/>
            </a:endParaRPr>
          </a:p>
          <a:p>
            <a:pPr algn="just" indent="-171450" lvl="0" marL="441325">
              <a:buClr>
                <a:srgbClr val="1F497D"/>
              </a:buClr>
              <a:buFont charset="0" panose="020B0604020202020204" pitchFamily="34" typeface="Arial"/>
              <a:buChar char="•"/>
              <a:defRPr/>
            </a:pPr>
            <a:r>
              <a:rPr dirty="0" lang="fr-FR" smtClean="0" sz="1050">
                <a:latin charset="0" panose="02020603050405020304" pitchFamily="18" typeface="Times New Roman"/>
                <a:cs charset="0" panose="02020603050405020304" pitchFamily="18" typeface="Times New Roman"/>
              </a:rPr>
              <a:t>Le potentiel </a:t>
            </a:r>
            <a:r>
              <a:rPr dirty="0" lang="fr-FR" sz="1050">
                <a:latin charset="0" panose="02020603050405020304" pitchFamily="18" typeface="Times New Roman"/>
                <a:cs charset="0" panose="02020603050405020304" pitchFamily="18" typeface="Times New Roman"/>
              </a:rPr>
              <a:t>locatif </a:t>
            </a:r>
            <a:r>
              <a:rPr dirty="0" lang="fr-FR" smtClean="0" sz="1050">
                <a:latin charset="0" panose="02020603050405020304" pitchFamily="18" typeface="Times New Roman"/>
                <a:cs charset="0" panose="02020603050405020304" pitchFamily="18" typeface="Times New Roman"/>
              </a:rPr>
              <a:t>est considérable durant toute l’année.</a:t>
            </a:r>
          </a:p>
          <a:p>
            <a:pPr algn="just" lvl="0" marL="269875">
              <a:buClr>
                <a:srgbClr val="1F497D"/>
              </a:buClr>
              <a:defRPr/>
            </a:pPr>
            <a:endParaRPr dirty="0" lang="fr-FR" smtClean="0" sz="1200">
              <a:solidFill>
                <a:srgbClr val="FF0000"/>
              </a:solidFill>
              <a:latin charset="0" panose="02020603050405020304" pitchFamily="18" typeface="Times New Roman"/>
              <a:cs charset="0" panose="02020603050405020304" pitchFamily="18" typeface="Times New Roman"/>
            </a:endParaRPr>
          </a:p>
          <a:p>
            <a:pPr algn="just" indent="-285750" lvl="0" marL="285750">
              <a:buClr>
                <a:srgbClr val="1F497D"/>
              </a:buClr>
              <a:buFont charset="2" panose="05000000000000000000" pitchFamily="2" typeface="Wingdings"/>
              <a:buChar char="§"/>
              <a:defRPr/>
            </a:pPr>
            <a:r>
              <a:rPr b="1" dirty="0" lang="fr-FR" smtClean="0" sz="1200">
                <a:latin charset="0" panose="02020603050405020304" pitchFamily="18" typeface="Times New Roman"/>
                <a:cs charset="0" panose="02020603050405020304" pitchFamily="18" typeface="Times New Roman"/>
              </a:rPr>
              <a:t>Facteurs juridiques</a:t>
            </a:r>
          </a:p>
          <a:p>
            <a:pPr algn="just" indent="-171450" lvl="0" marL="441325">
              <a:buClr>
                <a:srgbClr val="1F497D"/>
              </a:buClr>
              <a:buFont charset="0" panose="020B0604020202020204" pitchFamily="34" typeface="Arial"/>
              <a:buChar char="•"/>
              <a:defRPr/>
            </a:pPr>
            <a:r>
              <a:rPr dirty="0" lang="fr-FR" smtClean="0" sz="1050">
                <a:latin charset="0" panose="02020603050405020304" pitchFamily="18" typeface="Times New Roman"/>
                <a:cs charset="0" panose="02020603050405020304" pitchFamily="18" typeface="Times New Roman"/>
              </a:rPr>
              <a:t>Immeuble </a:t>
            </a:r>
            <a:r>
              <a:rPr dirty="0" lang="fr-FR" sz="1050">
                <a:latin charset="0" panose="02020603050405020304" pitchFamily="18" typeface="Times New Roman"/>
                <a:cs charset="0" panose="02020603050405020304" pitchFamily="18" typeface="Times New Roman"/>
              </a:rPr>
              <a:t>en copropriété</a:t>
            </a:r>
            <a:r>
              <a:rPr dirty="0" lang="fr-FR" smtClean="0" sz="1050">
                <a:latin charset="0" panose="02020603050405020304" pitchFamily="18" typeface="Times New Roman"/>
                <a:cs charset="0" panose="02020603050405020304" pitchFamily="18" typeface="Times New Roman"/>
              </a:rPr>
              <a:t>.</a:t>
            </a:r>
          </a:p>
          <a:p>
            <a:pPr algn="just" lvl="0" marL="269875">
              <a:buClr>
                <a:srgbClr val="1F497D"/>
              </a:buClr>
              <a:defRPr/>
            </a:pPr>
            <a:endParaRPr dirty="0" lang="fr-FR" sz="1200">
              <a:latin charset="0" panose="02020603050405020304" pitchFamily="18" typeface="Times New Roman"/>
              <a:cs charset="0" panose="02020603050405020304" pitchFamily="18" typeface="Times New Roman"/>
            </a:endParaRPr>
          </a:p>
          <a:p>
            <a:pPr algn="just" indent="-285750" lvl="0" marL="285750">
              <a:buClr>
                <a:srgbClr val="1F497D"/>
              </a:buClr>
              <a:buFont charset="2" panose="05000000000000000000" pitchFamily="2" typeface="Wingdings"/>
              <a:buChar char="§"/>
              <a:defRPr/>
            </a:pPr>
            <a:r>
              <a:rPr b="1" dirty="0" lang="fr-FR" sz="1200">
                <a:latin charset="0" panose="02020603050405020304" pitchFamily="18" typeface="Times New Roman"/>
                <a:cs charset="0" panose="02020603050405020304" pitchFamily="18" typeface="Times New Roman"/>
              </a:rPr>
              <a:t>Facteurs Fiscaux</a:t>
            </a:r>
          </a:p>
          <a:p>
            <a:pPr algn="just" indent="-171450" lvl="0" marL="441325">
              <a:buClr>
                <a:srgbClr val="1F497D"/>
              </a:buClr>
              <a:buFont charset="0" panose="020B0604020202020204" pitchFamily="34" typeface="Arial"/>
              <a:buChar char="•"/>
              <a:defRPr/>
            </a:pPr>
            <a:r>
              <a:rPr dirty="0" lang="fr-FR" sz="1050">
                <a:latin charset="0" panose="02020603050405020304" pitchFamily="18" typeface="Times New Roman"/>
                <a:cs charset="0" panose="02020603050405020304" pitchFamily="18" typeface="Times New Roman"/>
              </a:rPr>
              <a:t>La présente évaluation n’a pas pris en considération les coûts relatifs aux droits, frais et taxes liés à une éventuelle mutation ou autres impôts.</a:t>
            </a:r>
          </a:p>
        </p:txBody>
      </p:sp>
      <p:sp>
        <p:nvSpPr>
          <p:cNvPr id="15" name="ZoneTexte 14"/>
          <p:cNvSpPr txBox="1"/>
          <p:nvPr/>
        </p:nvSpPr>
        <p:spPr>
          <a:xfrm>
            <a:off x="105471" y="704528"/>
            <a:ext cx="6647058" cy="254362"/>
          </a:xfrm>
          <a:prstGeom prst="rect">
            <a:avLst/>
          </a:prstGeom>
          <a:solidFill>
            <a:schemeClr val="accent2">
              <a:lumMod val="60000"/>
              <a:lumOff val="40000"/>
            </a:schemeClr>
          </a:solidFill>
        </p:spPr>
        <p:txBody>
          <a:bodyPr anchor="ctr" anchorCtr="0" rtlCol="0" wrap="square">
            <a:noAutofit/>
          </a:bodyPr>
          <a:lstStyle/>
          <a:p>
            <a:pPr algn="ctr"/>
            <a:r>
              <a:rPr b="1" dirty="0" lang="fr-FR" sz="1200">
                <a:solidFill>
                  <a:srgbClr val="1F497D"/>
                </a:solidFill>
                <a:latin charset="0" panose="02020603050405020304" pitchFamily="18" typeface="Times New Roman"/>
                <a:cs charset="0" panose="02020603050405020304" pitchFamily="18" typeface="Times New Roman"/>
              </a:rPr>
              <a:t>Description de l’immeuble </a:t>
            </a:r>
          </a:p>
        </p:txBody>
      </p:sp>
      <p:sp>
        <p:nvSpPr>
          <p:cNvPr id="10" name="Rectangle 9"/>
          <p:cNvSpPr/>
          <p:nvPr/>
        </p:nvSpPr>
        <p:spPr>
          <a:xfrm>
            <a:off x="344976" y="8977663"/>
            <a:ext cx="1520693" cy="246221"/>
          </a:xfrm>
          <a:prstGeom prst="rect">
            <a:avLst/>
          </a:prstGeom>
          <a:solidFill>
            <a:schemeClr val="tx2"/>
          </a:solidFill>
        </p:spPr>
        <p:txBody>
          <a:bodyPr wrap="square">
            <a:spAutoFit/>
          </a:bodyPr>
          <a:lstStyle/>
          <a:p>
            <a:pPr algn="ctr"/>
            <a:r>
              <a:rPr b="1" dirty="0" lang="fr-FR" sz="1000">
                <a:solidFill>
                  <a:schemeClr val="bg1"/>
                </a:solidFill>
                <a:latin charset="0" panose="02020603050405020304" pitchFamily="18" typeface="Times New Roman"/>
                <a:cs charset="0" panose="02020603050405020304" pitchFamily="18" typeface="Times New Roman"/>
              </a:rPr>
              <a:t>Ascenseur</a:t>
            </a:r>
            <a:endParaRPr dirty="0" lang="fr-FR" sz="1000">
              <a:solidFill>
                <a:schemeClr val="bg1"/>
              </a:solidFill>
              <a:latin charset="0" panose="02020603050405020304" pitchFamily="18" typeface="Times New Roman"/>
              <a:cs charset="0" panose="02020603050405020304" pitchFamily="18" typeface="Times New Roman"/>
            </a:endParaRPr>
          </a:p>
        </p:txBody>
      </p:sp>
      <p:sp>
        <p:nvSpPr>
          <p:cNvPr id="13" name="Rectangle 12"/>
          <p:cNvSpPr/>
          <p:nvPr/>
        </p:nvSpPr>
        <p:spPr>
          <a:xfrm>
            <a:off x="149289" y="6431067"/>
            <a:ext cx="2467170" cy="246221"/>
          </a:xfrm>
          <a:prstGeom prst="rect">
            <a:avLst/>
          </a:prstGeom>
          <a:solidFill>
            <a:schemeClr val="tx2"/>
          </a:solidFill>
        </p:spPr>
        <p:txBody>
          <a:bodyPr wrap="square">
            <a:spAutoFit/>
          </a:bodyPr>
          <a:lstStyle/>
          <a:p>
            <a:pPr algn="ctr"/>
            <a:r>
              <a:rPr b="1" dirty="0" lang="fr-FR" smtClean="0" sz="1000">
                <a:solidFill>
                  <a:schemeClr val="bg1"/>
                </a:solidFill>
                <a:latin charset="0" panose="02020603050405020304" pitchFamily="18" typeface="Times New Roman"/>
                <a:cs charset="0" panose="02020603050405020304" pitchFamily="18" typeface="Times New Roman"/>
              </a:rPr>
              <a:t>La résidence de l’extérieur</a:t>
            </a:r>
            <a:endParaRPr b="1" dirty="0" lang="fr-FR" sz="1000">
              <a:solidFill>
                <a:schemeClr val="bg1"/>
              </a:solidFill>
              <a:latin charset="0" panose="02020603050405020304" pitchFamily="18" typeface="Times New Roman"/>
              <a:cs charset="0" panose="02020603050405020304" pitchFamily="18" typeface="Times New Roman"/>
            </a:endParaRPr>
          </a:p>
        </p:txBody>
      </p:sp>
      <p:sp>
        <p:nvSpPr>
          <p:cNvPr id="14" name="Rectangle 13"/>
          <p:cNvSpPr/>
          <p:nvPr/>
        </p:nvSpPr>
        <p:spPr>
          <a:xfrm>
            <a:off x="2661491" y="6436534"/>
            <a:ext cx="1418575" cy="400110"/>
          </a:xfrm>
          <a:prstGeom prst="rect">
            <a:avLst/>
          </a:prstGeom>
          <a:solidFill>
            <a:schemeClr val="tx2"/>
          </a:solidFill>
        </p:spPr>
        <p:txBody>
          <a:bodyPr wrap="square">
            <a:spAutoFit/>
          </a:bodyPr>
          <a:lstStyle/>
          <a:p>
            <a:pPr algn="ctr"/>
            <a:r>
              <a:rPr b="1" dirty="0" lang="fr-FR" sz="1000">
                <a:solidFill>
                  <a:schemeClr val="bg1"/>
                </a:solidFill>
                <a:latin charset="0" panose="02020603050405020304" pitchFamily="18" typeface="Times New Roman"/>
                <a:cs charset="0" panose="02020603050405020304" pitchFamily="18" typeface="Times New Roman"/>
              </a:rPr>
              <a:t>E</a:t>
            </a:r>
            <a:r>
              <a:rPr b="1" dirty="0" lang="fr-FR" smtClean="0" sz="1000">
                <a:solidFill>
                  <a:schemeClr val="bg1"/>
                </a:solidFill>
                <a:latin charset="0" panose="02020603050405020304" pitchFamily="18" typeface="Times New Roman"/>
                <a:cs charset="0" panose="02020603050405020304" pitchFamily="18" typeface="Times New Roman"/>
              </a:rPr>
              <a:t>ntrée </a:t>
            </a:r>
            <a:r>
              <a:rPr b="1" dirty="0" lang="fr-FR" sz="1000">
                <a:solidFill>
                  <a:schemeClr val="bg1"/>
                </a:solidFill>
                <a:latin charset="0" panose="02020603050405020304" pitchFamily="18" typeface="Times New Roman"/>
                <a:cs charset="0" panose="02020603050405020304" pitchFamily="18" typeface="Times New Roman"/>
              </a:rPr>
              <a:t>de </a:t>
            </a:r>
            <a:r>
              <a:rPr b="1" dirty="0" lang="fr-FR" smtClean="0" sz="1000">
                <a:solidFill>
                  <a:schemeClr val="bg1"/>
                </a:solidFill>
                <a:latin charset="0" panose="02020603050405020304" pitchFamily="18" typeface="Times New Roman"/>
                <a:cs charset="0" panose="02020603050405020304" pitchFamily="18" typeface="Times New Roman"/>
              </a:rPr>
              <a:t>l’immeuble 02 </a:t>
            </a:r>
            <a:endParaRPr b="1" dirty="0" lang="fr-FR" sz="1000">
              <a:solidFill>
                <a:schemeClr val="bg1"/>
              </a:solidFill>
              <a:latin charset="0" panose="02020603050405020304" pitchFamily="18" typeface="Times New Roman"/>
              <a:cs charset="0" panose="02020603050405020304" pitchFamily="18" typeface="Times New Roman"/>
            </a:endParaRPr>
          </a:p>
        </p:txBody>
      </p:sp>
      <p:sp>
        <p:nvSpPr>
          <p:cNvPr id="16" name="Espace réservé du numéro de diapositive 1"/>
          <p:cNvSpPr>
            <a:spLocks noGrp="1"/>
          </p:cNvSpPr>
          <p:nvPr>
            <p:ph idx="12" sz="quarter" type="sldNum"/>
          </p:nvPr>
        </p:nvSpPr>
        <p:spPr>
          <a:xfrm>
            <a:off x="5223309" y="9417496"/>
            <a:ext cx="1600200" cy="517763"/>
          </a:xfrm>
        </p:spPr>
        <p:txBody>
          <a:bodyPr/>
          <a:lstStyle/>
          <a:p>
            <a:r>
              <a:rPr dirty="0" lang="fr-BE" smtClean="0" sz="1000"/>
              <a:t>6/26</a:t>
            </a:r>
            <a:endParaRPr dirty="0" lang="fr-BE" sz="1000"/>
          </a:p>
        </p:txBody>
      </p:sp>
      <p:sp>
        <p:nvSpPr>
          <p:cNvPr id="22" name="Rectangle 21"/>
          <p:cNvSpPr/>
          <p:nvPr/>
        </p:nvSpPr>
        <p:spPr>
          <a:xfrm>
            <a:off x="4167579" y="6431067"/>
            <a:ext cx="2474395" cy="246221"/>
          </a:xfrm>
          <a:prstGeom prst="rect">
            <a:avLst/>
          </a:prstGeom>
          <a:solidFill>
            <a:schemeClr val="tx2"/>
          </a:solidFill>
        </p:spPr>
        <p:txBody>
          <a:bodyPr wrap="square">
            <a:spAutoFit/>
          </a:bodyPr>
          <a:lstStyle/>
          <a:p>
            <a:pPr algn="ctr"/>
            <a:r>
              <a:rPr b="1" dirty="0" lang="fr-FR" smtClean="0" sz="1000">
                <a:solidFill>
                  <a:schemeClr val="bg1"/>
                </a:solidFill>
                <a:latin charset="0" panose="02020603050405020304" pitchFamily="18" typeface="Times New Roman"/>
                <a:cs charset="0" panose="02020603050405020304" pitchFamily="18" typeface="Times New Roman"/>
              </a:rPr>
              <a:t>Parking au sous-sol</a:t>
            </a:r>
            <a:endParaRPr dirty="0" lang="fr-FR" sz="1000">
              <a:solidFill>
                <a:schemeClr val="bg1"/>
              </a:solidFill>
              <a:latin charset="0" panose="02020603050405020304" pitchFamily="18" typeface="Times New Roman"/>
              <a:cs charset="0" panose="02020603050405020304" pitchFamily="18" typeface="Times New Roman"/>
            </a:endParaRPr>
          </a:p>
        </p:txBody>
      </p:sp>
      <p:sp>
        <p:nvSpPr>
          <p:cNvPr id="20"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2" name="Image 1"/>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70911" y="4543724"/>
            <a:ext cx="2445548" cy="1834161"/>
          </a:xfrm>
          <a:prstGeom prst="rect">
            <a:avLst/>
          </a:prstGeom>
          <a:ln>
            <a:solidFill>
              <a:schemeClr val="tx1"/>
            </a:solidFill>
          </a:ln>
        </p:spPr>
      </p:pic>
      <p:pic>
        <p:nvPicPr>
          <p:cNvPr id="3" name="Image 2"/>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2691445" y="4526390"/>
            <a:ext cx="1388621" cy="1851495"/>
          </a:xfrm>
          <a:prstGeom prst="rect">
            <a:avLst/>
          </a:prstGeom>
          <a:ln>
            <a:solidFill>
              <a:schemeClr val="tx1"/>
            </a:solidFill>
          </a:ln>
        </p:spPr>
      </p:pic>
      <p:pic>
        <p:nvPicPr>
          <p:cNvPr id="5" name="Image 4"/>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4167580" y="4522089"/>
            <a:ext cx="2474395" cy="1855796"/>
          </a:xfrm>
          <a:prstGeom prst="rect">
            <a:avLst/>
          </a:prstGeom>
          <a:ln>
            <a:solidFill>
              <a:schemeClr val="tx1"/>
            </a:solidFill>
          </a:ln>
        </p:spPr>
      </p:pic>
      <p:pic>
        <p:nvPicPr>
          <p:cNvPr id="7" name="Image 6"/>
          <p:cNvPicPr>
            <a:picLocks noChangeAspect="1"/>
          </p:cNvPicPr>
          <p:nvPr/>
        </p:nvPicPr>
        <p:blipFill>
          <a:blip cstate="print" r:embed="rId6">
            <a:extLst>
              <a:ext uri="{28A0092B-C50C-407E-A947-70E740481C1C}">
                <a14:useLocalDpi xmlns:a14="http://schemas.microsoft.com/office/drawing/2010/main" val="0"/>
              </a:ext>
            </a:extLst>
          </a:blip>
          <a:stretch>
            <a:fillRect/>
          </a:stretch>
        </p:blipFill>
        <p:spPr>
          <a:xfrm>
            <a:off x="344976" y="6897216"/>
            <a:ext cx="1512168" cy="2016223"/>
          </a:xfrm>
          <a:prstGeom prst="rect">
            <a:avLst/>
          </a:prstGeom>
          <a:ln>
            <a:solidFill>
              <a:schemeClr val="tx1"/>
            </a:solidFill>
          </a:ln>
        </p:spPr>
      </p:pic>
      <p:pic>
        <p:nvPicPr>
          <p:cNvPr id="8" name="Image 7"/>
          <p:cNvPicPr>
            <a:picLocks noChangeAspect="1"/>
          </p:cNvPicPr>
          <p:nvPr/>
        </p:nvPicPr>
        <p:blipFill>
          <a:blip cstate="print" r:embed="rId7">
            <a:extLst>
              <a:ext uri="{28A0092B-C50C-407E-A947-70E740481C1C}">
                <a14:useLocalDpi xmlns:a14="http://schemas.microsoft.com/office/drawing/2010/main" val="0"/>
              </a:ext>
            </a:extLst>
          </a:blip>
          <a:stretch>
            <a:fillRect/>
          </a:stretch>
        </p:blipFill>
        <p:spPr>
          <a:xfrm>
            <a:off x="2105174" y="6897216"/>
            <a:ext cx="1512168" cy="2016223"/>
          </a:xfrm>
          <a:prstGeom prst="rect">
            <a:avLst/>
          </a:prstGeom>
          <a:ln>
            <a:solidFill>
              <a:schemeClr val="tx1"/>
            </a:solidFill>
          </a:ln>
        </p:spPr>
      </p:pic>
      <p:sp>
        <p:nvSpPr>
          <p:cNvPr id="23" name="Rectangle 22"/>
          <p:cNvSpPr/>
          <p:nvPr/>
        </p:nvSpPr>
        <p:spPr>
          <a:xfrm>
            <a:off x="2096649" y="8959139"/>
            <a:ext cx="1520693" cy="400110"/>
          </a:xfrm>
          <a:prstGeom prst="rect">
            <a:avLst/>
          </a:prstGeom>
          <a:solidFill>
            <a:schemeClr val="tx2"/>
          </a:solidFill>
        </p:spPr>
        <p:txBody>
          <a:bodyPr wrap="square">
            <a:spAutoFit/>
          </a:bodyPr>
          <a:lstStyle/>
          <a:p>
            <a:pPr algn="ctr"/>
            <a:r>
              <a:rPr b="1" dirty="0" lang="fr-FR" smtClean="0" sz="1000">
                <a:solidFill>
                  <a:schemeClr val="bg1"/>
                </a:solidFill>
                <a:latin charset="0" panose="02020603050405020304" pitchFamily="18" typeface="Times New Roman"/>
                <a:cs charset="0" panose="02020603050405020304" pitchFamily="18" typeface="Times New Roman"/>
              </a:rPr>
              <a:t>Escaliers de l’immeuble 02</a:t>
            </a:r>
            <a:endParaRPr dirty="0" lang="fr-FR" sz="1000">
              <a:solidFill>
                <a:schemeClr val="bg1"/>
              </a:solidFill>
              <a:latin charset="0" panose="02020603050405020304" pitchFamily="18" typeface="Times New Roman"/>
              <a:cs charset="0" panose="02020603050405020304" pitchFamily="18" typeface="Times New Roman"/>
            </a:endParaRPr>
          </a:p>
        </p:txBody>
      </p:sp>
      <p:pic>
        <p:nvPicPr>
          <p:cNvPr id="24" name="Image 23"/>
          <p:cNvPicPr>
            <a:picLocks noChangeAspect="1"/>
          </p:cNvPicPr>
          <p:nvPr/>
        </p:nvPicPr>
        <p:blipFill>
          <a:blip cstate="print" r:embed="rId8">
            <a:extLst>
              <a:ext uri="{28A0092B-C50C-407E-A947-70E740481C1C}">
                <a14:useLocalDpi xmlns:a14="http://schemas.microsoft.com/office/drawing/2010/main" val="0"/>
              </a:ext>
            </a:extLst>
          </a:blip>
          <a:stretch>
            <a:fillRect/>
          </a:stretch>
        </p:blipFill>
        <p:spPr>
          <a:xfrm>
            <a:off x="3826068" y="6888982"/>
            <a:ext cx="2699276" cy="2024457"/>
          </a:xfrm>
          <a:prstGeom prst="rect">
            <a:avLst/>
          </a:prstGeom>
          <a:ln>
            <a:solidFill>
              <a:schemeClr val="tx1"/>
            </a:solidFill>
          </a:ln>
        </p:spPr>
      </p:pic>
      <p:sp>
        <p:nvSpPr>
          <p:cNvPr id="25" name="Rectangle 24"/>
          <p:cNvSpPr/>
          <p:nvPr/>
        </p:nvSpPr>
        <p:spPr>
          <a:xfrm>
            <a:off x="3826068" y="8977388"/>
            <a:ext cx="2699276" cy="246496"/>
          </a:xfrm>
          <a:prstGeom prst="rect">
            <a:avLst/>
          </a:prstGeom>
          <a:solidFill>
            <a:schemeClr val="tx2"/>
          </a:solidFill>
        </p:spPr>
        <p:txBody>
          <a:bodyPr wrap="square">
            <a:spAutoFit/>
          </a:bodyPr>
          <a:lstStyle/>
          <a:p>
            <a:pPr algn="ctr"/>
            <a:r>
              <a:rPr b="1" dirty="0" lang="fr-FR" smtClean="0" sz="1000">
                <a:solidFill>
                  <a:schemeClr val="bg1"/>
                </a:solidFill>
                <a:latin charset="0" panose="02020603050405020304" pitchFamily="18" typeface="Times New Roman"/>
                <a:cs charset="0" panose="02020603050405020304" pitchFamily="18" typeface="Times New Roman"/>
              </a:rPr>
              <a:t>La résidence de l’extérieur</a:t>
            </a:r>
            <a:endParaRPr b="1" dirty="0" lang="fr-FR" sz="1000">
              <a:solidFill>
                <a:schemeClr val="bg1"/>
              </a:solidFill>
              <a:latin charset="0" panose="02020603050405020304" pitchFamily="18" typeface="Times New Roman"/>
              <a:cs charset="0" panose="02020603050405020304" pitchFamily="18" typeface="Times New Roman"/>
            </a:endParaRPr>
          </a:p>
        </p:txBody>
      </p:sp>
    </p:spTree>
    <p:extLst>
      <p:ext uri="{BB962C8B-B14F-4D97-AF65-F5344CB8AC3E}">
        <p14:creationId xmlns:p14="http://schemas.microsoft.com/office/powerpoint/2010/main" val="278210177"/>
      </p:ext>
    </p:extLst>
  </p:cSld>
  <p:clrMapOvr>
    <a:masterClrMapping/>
  </p:clrMapOvr>
  <p:timing>
    <p:tnLst>
      <p:par>
        <p:cTn dur="indefinite" id="1" nodeType="tmRoot" restart="never"/>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ZoneTexte 10"/>
          <p:cNvSpPr txBox="1"/>
          <p:nvPr/>
        </p:nvSpPr>
        <p:spPr>
          <a:xfrm>
            <a:off x="3298676" y="9627282"/>
            <a:ext cx="3428999" cy="287258"/>
          </a:xfrm>
          <a:prstGeom prst="rect">
            <a:avLst/>
          </a:prstGeom>
          <a:ln>
            <a:noFill/>
          </a:ln>
        </p:spPr>
        <p:txBody>
          <a:bodyPr anchor="ctr" bIns="66040" lIns="132080" rIns="132080" rtlCol="0" tIns="66040" vert="horz" wrap="square">
            <a:spAutoFit/>
          </a:bodyPr>
          <a:lstStyle>
            <a:defPPr>
              <a:defRPr lang="fr-FR"/>
            </a:defPPr>
            <a:lvl1pPr algn="ctr">
              <a:defRPr b="1" i="1" sz="800">
                <a:solidFill>
                  <a:schemeClr val="bg1">
                    <a:lumMod val="50000"/>
                  </a:schemeClr>
                </a:solidFill>
              </a:defRPr>
            </a:lvl1pPr>
          </a:lstStyle>
          <a:p>
            <a:r>
              <a:rPr dirty="0" lang="fr-FR" smtClean="0" sz="1000">
                <a:latin charset="0" panose="02020603050405020304" pitchFamily="18" typeface="Times New Roman"/>
                <a:cs charset="0" panose="02020603050405020304" pitchFamily="18" typeface="Times New Roman"/>
              </a:rPr>
              <a:t>Source : enquête terrain,  Terra Modus </a:t>
            </a:r>
            <a:r>
              <a:rPr dirty="0" err="1" lang="fr-FR" smtClean="0" sz="1000">
                <a:latin charset="0" panose="02020603050405020304" pitchFamily="18" typeface="Times New Roman"/>
                <a:cs charset="0" panose="02020603050405020304" pitchFamily="18" typeface="Times New Roman"/>
              </a:rPr>
              <a:t>Decembre</a:t>
            </a:r>
            <a:r>
              <a:rPr dirty="0" lang="fr-FR" smtClean="0" sz="1000">
                <a:latin charset="0" panose="02020603050405020304" pitchFamily="18" typeface="Times New Roman"/>
                <a:cs charset="0" panose="02020603050405020304" pitchFamily="18" typeface="Times New Roman"/>
              </a:rPr>
              <a:t> 2022</a:t>
            </a:r>
            <a:endParaRPr dirty="0" lang="fr-FR" sz="1000">
              <a:latin charset="0" panose="02020603050405020304" pitchFamily="18" typeface="Times New Roman"/>
              <a:cs charset="0" panose="02020603050405020304" pitchFamily="18" typeface="Times New Roman"/>
            </a:endParaRPr>
          </a:p>
        </p:txBody>
      </p:sp>
      <p:sp>
        <p:nvSpPr>
          <p:cNvPr id="4" name="ZoneTexte 3"/>
          <p:cNvSpPr txBox="1"/>
          <p:nvPr/>
        </p:nvSpPr>
        <p:spPr>
          <a:xfrm>
            <a:off x="105471" y="814873"/>
            <a:ext cx="6647058" cy="4066119"/>
          </a:xfrm>
          <a:prstGeom prst="rect">
            <a:avLst/>
          </a:prstGeom>
          <a:solidFill>
            <a:schemeClr val="accent2">
              <a:lumMod val="20000"/>
              <a:lumOff val="80000"/>
            </a:schemeClr>
          </a:solidFill>
        </p:spPr>
        <p:txBody>
          <a:bodyPr anchor="ctr" anchorCtr="0" rtlCol="0" wrap="square">
            <a:noAutofit/>
          </a:bodyPr>
          <a:lstStyle/>
          <a:p>
            <a:pPr algn="just" indent="-171450" marL="171450">
              <a:buClr>
                <a:schemeClr val="tx2"/>
              </a:buClr>
              <a:buFont charset="2" panose="05000000000000000000" pitchFamily="2" typeface="Wingdings"/>
              <a:buChar char="§"/>
            </a:pPr>
            <a:r>
              <a:rPr b="1" dirty="0" lang="fr-FR" sz="1100">
                <a:latin charset="0" panose="02020603050405020304" pitchFamily="18" typeface="Times New Roman"/>
                <a:cs charset="0" panose="02020603050405020304" pitchFamily="18" typeface="Times New Roman"/>
              </a:rPr>
              <a:t>Situation de l’appartement</a:t>
            </a:r>
          </a:p>
          <a:p>
            <a:pPr algn="just" indent="-171450" marL="360363">
              <a:buFont charset="0" panose="020B0604020202020204" pitchFamily="34" typeface="Arial"/>
              <a:buChar char="•"/>
            </a:pPr>
            <a:r>
              <a:rPr dirty="0" lang="fr-FR" sz="1000">
                <a:latin charset="0" panose="02020603050405020304" pitchFamily="18" typeface="Times New Roman"/>
                <a:cs charset="0" panose="02020603050405020304" pitchFamily="18" typeface="Times New Roman"/>
              </a:rPr>
              <a:t>Appartement n° 05, 1er étage, Immeuble 02, Résidence Les Roses, Ville de Salé El Jadida , Région de Rabat-Salé-Kénitra.</a:t>
            </a:r>
          </a:p>
          <a:p>
            <a:pPr algn="just" marL="188913"/>
            <a:endParaRPr dirty="0" lang="fr-FR" sz="1100">
              <a:solidFill>
                <a:srgbClr val="FF0000"/>
              </a:solidFill>
              <a:latin charset="0" panose="02020603050405020304" pitchFamily="18" typeface="Times New Roman"/>
              <a:cs charset="0" panose="02020603050405020304" pitchFamily="18" typeface="Times New Roman"/>
            </a:endParaRPr>
          </a:p>
          <a:p>
            <a:pPr algn="just" indent="-171450" marL="171450">
              <a:buClr>
                <a:schemeClr val="tx2"/>
              </a:buClr>
              <a:buFont charset="2" panose="05000000000000000000" pitchFamily="2" typeface="Wingdings"/>
              <a:buChar char="§"/>
            </a:pPr>
            <a:r>
              <a:rPr b="1" dirty="0" lang="fr-FR" sz="1100">
                <a:latin charset="0" panose="02020603050405020304" pitchFamily="18" typeface="Times New Roman"/>
                <a:cs charset="0" panose="02020603050405020304" pitchFamily="18" typeface="Times New Roman"/>
              </a:rPr>
              <a:t>Facteurs physiques</a:t>
            </a:r>
            <a:endParaRPr dirty="0" lang="fr-FR" sz="1100">
              <a:latin charset="0" panose="02020603050405020304" pitchFamily="18" typeface="Times New Roman"/>
              <a:cs charset="0" panose="02020603050405020304" pitchFamily="18" typeface="Times New Roman"/>
            </a:endParaRPr>
          </a:p>
          <a:p>
            <a:pPr algn="just" indent="-171450" marL="360363">
              <a:buClr>
                <a:schemeClr val="tx2"/>
              </a:buClr>
              <a:buFont charset="0" panose="020B0604020202020204" pitchFamily="34" typeface="Arial"/>
              <a:buChar char="•"/>
            </a:pPr>
            <a:r>
              <a:rPr dirty="0" lang="fr-FR" smtClean="0" sz="1000">
                <a:latin charset="0" panose="02020603050405020304" pitchFamily="18" typeface="Times New Roman"/>
                <a:cs charset="0" panose="02020603050405020304" pitchFamily="18" typeface="Times New Roman"/>
              </a:rPr>
              <a:t>Appartement neuf d’une </a:t>
            </a:r>
            <a:r>
              <a:rPr dirty="0" lang="fr-FR" sz="1000">
                <a:latin charset="0" panose="02020603050405020304" pitchFamily="18" typeface="Times New Roman"/>
                <a:cs charset="0" panose="02020603050405020304" pitchFamily="18" typeface="Times New Roman"/>
              </a:rPr>
              <a:t>surface </a:t>
            </a:r>
            <a:r>
              <a:rPr dirty="0" lang="fr-FR" smtClean="0" sz="1000">
                <a:latin charset="0" panose="02020603050405020304" pitchFamily="18" typeface="Times New Roman"/>
                <a:cs charset="0" panose="02020603050405020304" pitchFamily="18" typeface="Times New Roman"/>
              </a:rPr>
              <a:t>cadastrale totale </a:t>
            </a:r>
            <a:r>
              <a:rPr dirty="0" lang="fr-FR" sz="1000">
                <a:latin charset="0" panose="02020603050405020304" pitchFamily="18" typeface="Times New Roman"/>
                <a:cs charset="0" panose="02020603050405020304" pitchFamily="18" typeface="Times New Roman"/>
              </a:rPr>
              <a:t>de </a:t>
            </a:r>
            <a:r>
              <a:rPr dirty="0" lang="fr-FR" smtClean="0" sz="1000">
                <a:latin charset="0" panose="02020603050405020304" pitchFamily="18" typeface="Times New Roman"/>
                <a:cs charset="0" panose="02020603050405020304" pitchFamily="18" typeface="Times New Roman"/>
              </a:rPr>
              <a:t>145 m² ; </a:t>
            </a:r>
          </a:p>
          <a:p>
            <a:pPr algn="just" indent="-171450" marL="360363">
              <a:buClr>
                <a:schemeClr val="tx2"/>
              </a:buClr>
              <a:buFont charset="0" panose="020B0604020202020204" pitchFamily="34" typeface="Arial"/>
              <a:buChar char="•"/>
            </a:pPr>
            <a:r>
              <a:rPr dirty="0" lang="fr-MA" smtClean="0" sz="1000">
                <a:latin charset="0" panose="02020603050405020304" pitchFamily="18" typeface="Times New Roman"/>
                <a:cs charset="0" panose="02020603050405020304" pitchFamily="18" typeface="Times New Roman"/>
              </a:rPr>
              <a:t>03 appartements par palier ;</a:t>
            </a:r>
            <a:endParaRPr dirty="0" lang="fr-FR" smtClean="0" sz="1000">
              <a:latin charset="0" panose="02020603050405020304" pitchFamily="18" typeface="Times New Roman"/>
              <a:cs charset="0" panose="02020603050405020304" pitchFamily="18" typeface="Times New Roman"/>
            </a:endParaRPr>
          </a:p>
          <a:p>
            <a:pPr algn="just" indent="-171450" marL="360363">
              <a:buClr>
                <a:schemeClr val="tx2"/>
              </a:buClr>
              <a:buFont charset="0" panose="020B0604020202020204" pitchFamily="34" typeface="Arial"/>
              <a:buChar char="•"/>
            </a:pPr>
            <a:r>
              <a:rPr dirty="0" lang="fr-FR" smtClean="0" sz="1000">
                <a:latin charset="0" panose="02020603050405020304" pitchFamily="18" typeface="Times New Roman"/>
                <a:cs charset="0" panose="02020603050405020304" pitchFamily="18" typeface="Times New Roman"/>
              </a:rPr>
              <a:t>Il </a:t>
            </a:r>
            <a:r>
              <a:rPr dirty="0" lang="fr-FR" sz="1000">
                <a:latin charset="0" panose="02020603050405020304" pitchFamily="18" typeface="Times New Roman"/>
                <a:cs charset="0" panose="02020603050405020304" pitchFamily="18" typeface="Times New Roman"/>
              </a:rPr>
              <a:t>est composé </a:t>
            </a:r>
            <a:r>
              <a:rPr dirty="0" lang="fr-FR" smtClean="0" sz="1000">
                <a:latin charset="0" panose="02020603050405020304" pitchFamily="18" typeface="Times New Roman"/>
                <a:cs charset="0" panose="02020603050405020304" pitchFamily="18" typeface="Times New Roman"/>
              </a:rPr>
              <a:t>de : 01 </a:t>
            </a:r>
            <a:r>
              <a:rPr dirty="0" lang="fr-FR" sz="1000">
                <a:latin charset="0" panose="02020603050405020304" pitchFamily="18" typeface="Times New Roman"/>
                <a:cs charset="0" panose="02020603050405020304" pitchFamily="18" typeface="Times New Roman"/>
              </a:rPr>
              <a:t>salon, </a:t>
            </a:r>
            <a:r>
              <a:rPr dirty="0" lang="fr-FR" smtClean="0" sz="1000">
                <a:latin charset="0" panose="02020603050405020304" pitchFamily="18" typeface="Times New Roman"/>
                <a:cs charset="0" panose="02020603050405020304" pitchFamily="18" typeface="Times New Roman"/>
              </a:rPr>
              <a:t>03 chambres dont une avec une SDB et un balcon ,01 Cuisine, 01 S.D.B et 01 W.C ;</a:t>
            </a:r>
            <a:endParaRPr dirty="0" lang="fr-FR" sz="1000">
              <a:latin charset="0" panose="02020603050405020304" pitchFamily="18" typeface="Times New Roman"/>
              <a:cs charset="0" panose="02020603050405020304" pitchFamily="18" typeface="Times New Roman"/>
            </a:endParaRPr>
          </a:p>
          <a:p>
            <a:pPr algn="just" indent="-171450" marL="360363">
              <a:buClr>
                <a:schemeClr val="tx2"/>
              </a:buClr>
              <a:buFont charset="0" panose="020B0604020202020204" pitchFamily="34" typeface="Arial"/>
              <a:buChar char="•"/>
            </a:pPr>
            <a:r>
              <a:rPr dirty="0" lang="fr-FR" sz="1000">
                <a:latin charset="0" panose="02020603050405020304" pitchFamily="18" typeface="Times New Roman"/>
                <a:cs charset="0" panose="02020603050405020304" pitchFamily="18" typeface="Times New Roman"/>
              </a:rPr>
              <a:t>Finitions </a:t>
            </a:r>
            <a:r>
              <a:rPr dirty="0" lang="fr-FR" smtClean="0" sz="1000">
                <a:latin charset="0" panose="02020603050405020304" pitchFamily="18" typeface="Times New Roman"/>
                <a:cs charset="0" panose="02020603050405020304" pitchFamily="18" typeface="Times New Roman"/>
              </a:rPr>
              <a:t>:</a:t>
            </a:r>
            <a:endParaRPr dirty="0" lang="fr-FR" sz="1000">
              <a:latin charset="0" panose="02020603050405020304" pitchFamily="18" typeface="Times New Roman"/>
              <a:cs charset="0" panose="02020603050405020304" pitchFamily="18" typeface="Times New Roman"/>
            </a:endParaRPr>
          </a:p>
          <a:p>
            <a:pPr algn="just" indent="-177800" marL="539750">
              <a:buFont charset="0" panose="020B0604020202020204" pitchFamily="34" typeface="Arial"/>
              <a:buChar char="•"/>
            </a:pPr>
            <a:r>
              <a:rPr dirty="0" lang="fr-FR" smtClean="0" sz="1000">
                <a:latin charset="0" panose="02020603050405020304" pitchFamily="18" typeface="Times New Roman"/>
                <a:cs charset="0" panose="02020603050405020304" pitchFamily="18" typeface="Times New Roman"/>
              </a:rPr>
              <a:t>Les </a:t>
            </a:r>
            <a:r>
              <a:rPr dirty="0" lang="fr-FR" sz="1000">
                <a:latin charset="0" panose="02020603050405020304" pitchFamily="18" typeface="Times New Roman"/>
                <a:cs charset="0" panose="02020603050405020304" pitchFamily="18" typeface="Times New Roman"/>
              </a:rPr>
              <a:t>fenêtres en </a:t>
            </a:r>
            <a:r>
              <a:rPr dirty="0" lang="fr-FR" smtClean="0" sz="1000">
                <a:latin charset="0" panose="02020603050405020304" pitchFamily="18" typeface="Times New Roman"/>
                <a:cs charset="0" panose="02020603050405020304" pitchFamily="18" typeface="Times New Roman"/>
              </a:rPr>
              <a:t>aluminium </a:t>
            </a:r>
            <a:r>
              <a:rPr dirty="0" lang="fr-FR" sz="1000">
                <a:latin charset="0" panose="02020603050405020304" pitchFamily="18" typeface="Times New Roman"/>
                <a:cs charset="0" panose="02020603050405020304" pitchFamily="18" typeface="Times New Roman"/>
              </a:rPr>
              <a:t>; </a:t>
            </a:r>
            <a:endParaRPr dirty="0" lang="fr-FR" smtClean="0" sz="1000">
              <a:latin charset="0" panose="02020603050405020304" pitchFamily="18" typeface="Times New Roman"/>
              <a:cs charset="0" panose="02020603050405020304" pitchFamily="18" typeface="Times New Roman"/>
            </a:endParaRPr>
          </a:p>
          <a:p>
            <a:pPr algn="just" indent="-177800" marL="539750">
              <a:buFont charset="0" panose="020B0604020202020204" pitchFamily="34" typeface="Arial"/>
              <a:buChar char="•"/>
            </a:pPr>
            <a:r>
              <a:rPr dirty="0" lang="fr-FR" smtClean="0" sz="1000">
                <a:latin charset="0" panose="02020603050405020304" pitchFamily="18" typeface="Times New Roman"/>
                <a:cs charset="0" panose="02020603050405020304" pitchFamily="18" typeface="Times New Roman"/>
              </a:rPr>
              <a:t>Les </a:t>
            </a:r>
            <a:r>
              <a:rPr dirty="0" lang="fr-FR" sz="1000">
                <a:latin charset="0" panose="02020603050405020304" pitchFamily="18" typeface="Times New Roman"/>
                <a:cs charset="0" panose="02020603050405020304" pitchFamily="18" typeface="Times New Roman"/>
              </a:rPr>
              <a:t>portes en bois industriel </a:t>
            </a:r>
            <a:r>
              <a:rPr dirty="0" lang="fr-FR" smtClean="0" sz="1000">
                <a:latin charset="0" panose="02020603050405020304" pitchFamily="18" typeface="Times New Roman"/>
                <a:cs charset="0" panose="02020603050405020304" pitchFamily="18" typeface="Times New Roman"/>
              </a:rPr>
              <a:t>;</a:t>
            </a:r>
            <a:endParaRPr dirty="0" lang="fr-FR" sz="1000">
              <a:latin charset="0" panose="02020603050405020304" pitchFamily="18" typeface="Times New Roman"/>
              <a:cs charset="0" panose="02020603050405020304" pitchFamily="18" typeface="Times New Roman"/>
            </a:endParaRPr>
          </a:p>
          <a:p>
            <a:pPr algn="just" indent="-177800" marL="539750">
              <a:buFont charset="0" panose="020B0604020202020204" pitchFamily="34" typeface="Arial"/>
              <a:buChar char="•"/>
            </a:pPr>
            <a:r>
              <a:rPr dirty="0" lang="fr-FR" sz="1000">
                <a:latin charset="0" panose="02020603050405020304" pitchFamily="18" typeface="Times New Roman"/>
                <a:cs charset="0" panose="02020603050405020304" pitchFamily="18" typeface="Times New Roman"/>
              </a:rPr>
              <a:t>Revêtement du sol </a:t>
            </a:r>
            <a:r>
              <a:rPr dirty="0" lang="fr-FR" smtClean="0" sz="1000">
                <a:latin charset="0" panose="02020603050405020304" pitchFamily="18" typeface="Times New Roman"/>
                <a:cs charset="0" panose="02020603050405020304" pitchFamily="18" typeface="Times New Roman"/>
              </a:rPr>
              <a:t>en parquet et carrelage et </a:t>
            </a:r>
            <a:r>
              <a:rPr dirty="0" lang="fr-FR" sz="1000">
                <a:latin charset="0" panose="02020603050405020304" pitchFamily="18" typeface="Times New Roman"/>
                <a:cs charset="0" panose="02020603050405020304" pitchFamily="18" typeface="Times New Roman"/>
              </a:rPr>
              <a:t>revêtement mural </a:t>
            </a:r>
            <a:r>
              <a:rPr dirty="0" lang="fr-FR" smtClean="0" sz="1000">
                <a:latin charset="0" panose="02020603050405020304" pitchFamily="18" typeface="Times New Roman"/>
                <a:cs charset="0" panose="02020603050405020304" pitchFamily="18" typeface="Times New Roman"/>
              </a:rPr>
              <a:t>en peinture simple et décorative.</a:t>
            </a:r>
          </a:p>
          <a:p>
            <a:pPr algn="just" marL="188913"/>
            <a:endParaRPr dirty="0" lang="fr-FR" smtClean="0" sz="1100">
              <a:solidFill>
                <a:srgbClr val="FF0000"/>
              </a:solidFill>
              <a:latin charset="0" panose="02020603050405020304" pitchFamily="18" typeface="Times New Roman"/>
              <a:cs charset="0" panose="02020603050405020304" pitchFamily="18" typeface="Times New Roman"/>
            </a:endParaRPr>
          </a:p>
          <a:p>
            <a:pPr algn="just" indent="-171450" marL="171450">
              <a:buClr>
                <a:schemeClr val="tx2"/>
              </a:buClr>
              <a:buFont charset="2" panose="05000000000000000000" pitchFamily="2" typeface="Wingdings"/>
              <a:buChar char="§"/>
            </a:pPr>
            <a:r>
              <a:rPr b="1" dirty="0" lang="fr-FR" smtClean="0" sz="1100">
                <a:latin charset="0" panose="02020603050405020304" pitchFamily="18" typeface="Times New Roman"/>
                <a:cs charset="0" panose="02020603050405020304" pitchFamily="18" typeface="Times New Roman"/>
              </a:rPr>
              <a:t>Facteurs juridiques Propriété</a:t>
            </a:r>
            <a:endParaRPr b="1" dirty="0" lang="fr-FR" sz="1100">
              <a:latin charset="0" panose="02020603050405020304" pitchFamily="18" typeface="Times New Roman"/>
              <a:cs charset="0" panose="02020603050405020304" pitchFamily="18" typeface="Times New Roman"/>
            </a:endParaRPr>
          </a:p>
          <a:p>
            <a:pPr defTabSz="1320800" fontAlgn="ctr" indent="-171450" marL="269875">
              <a:buClr>
                <a:schemeClr val="tx2"/>
              </a:buClr>
              <a:buFont charset="0" panose="020B0604020202020204" pitchFamily="34" typeface="Arial"/>
              <a:buChar char="•"/>
              <a:defRPr/>
            </a:pPr>
            <a:r>
              <a:rPr dirty="0" lang="fr-FR" sz="1000">
                <a:latin charset="0" panose="02020603050405020304" pitchFamily="18" typeface="Times New Roman"/>
                <a:cs charset="0" panose="02020603050405020304" pitchFamily="18" typeface="Times New Roman"/>
              </a:rPr>
              <a:t>Fraction n°117 : Appartement de  132 m² en 1</a:t>
            </a:r>
            <a:r>
              <a:rPr baseline="30000" dirty="0" lang="fr-FR" sz="1000">
                <a:latin charset="0" panose="02020603050405020304" pitchFamily="18" typeface="Times New Roman"/>
                <a:cs charset="0" panose="02020603050405020304" pitchFamily="18" typeface="Times New Roman"/>
              </a:rPr>
              <a:t>er</a:t>
            </a:r>
            <a:r>
              <a:rPr dirty="0" lang="fr-FR" sz="1000">
                <a:latin charset="0" panose="02020603050405020304" pitchFamily="18" typeface="Times New Roman"/>
                <a:cs charset="0" panose="02020603050405020304" pitchFamily="18" typeface="Times New Roman"/>
              </a:rPr>
              <a:t>  étage ; </a:t>
            </a:r>
          </a:p>
          <a:p>
            <a:pPr defTabSz="1320800" fontAlgn="ctr" indent="-171450" marL="269875">
              <a:buClr>
                <a:schemeClr val="tx2"/>
              </a:buClr>
              <a:buFont charset="0" panose="020B0604020202020204" pitchFamily="34" typeface="Arial"/>
              <a:buChar char="•"/>
              <a:defRPr/>
            </a:pPr>
            <a:r>
              <a:rPr dirty="0" lang="fr-FR" sz="1000">
                <a:latin charset="0" panose="02020603050405020304" pitchFamily="18" typeface="Times New Roman"/>
                <a:cs charset="0" panose="02020603050405020304" pitchFamily="18" typeface="Times New Roman"/>
              </a:rPr>
              <a:t>Fraction n°117A : Place parking privative au sous-sol de 13 m² ;</a:t>
            </a:r>
          </a:p>
          <a:p>
            <a:pPr defTabSz="1320800" fontAlgn="ctr" indent="-171450" marL="269875">
              <a:buClr>
                <a:schemeClr val="tx2"/>
              </a:buClr>
              <a:buFont charset="0" panose="020B0604020202020204" pitchFamily="34" typeface="Arial"/>
              <a:buChar char="•"/>
              <a:defRPr/>
            </a:pPr>
            <a:r>
              <a:rPr dirty="0" lang="fr-FR" sz="1000">
                <a:solidFill>
                  <a:srgbClr val="000000"/>
                </a:solidFill>
                <a:latin charset="0" panose="02020603050405020304" pitchFamily="18" typeface="Times New Roman"/>
                <a:cs charset="0" panose="02020603050405020304" pitchFamily="18" typeface="Times New Roman"/>
              </a:rPr>
              <a:t>Respect des conditions et des charges inscrites dans le règlement de copropriété</a:t>
            </a:r>
            <a:r>
              <a:rPr b="1" dirty="0" lang="fr-FR" sz="900">
                <a:solidFill>
                  <a:srgbClr val="000000"/>
                </a:solidFill>
                <a:latin charset="0" panose="02020603050405020304" pitchFamily="18" typeface="Times New Roman"/>
                <a:cs charset="0" panose="02020603050405020304" pitchFamily="18" typeface="Times New Roman"/>
              </a:rPr>
              <a:t>.</a:t>
            </a:r>
          </a:p>
          <a:p>
            <a:pPr defTabSz="1320759" fontAlgn="ctr" marL="98425">
              <a:buClr>
                <a:schemeClr val="tx2"/>
              </a:buClr>
              <a:defRPr/>
            </a:pPr>
            <a:endParaRPr dirty="0" lang="fr-FR" sz="1100">
              <a:latin charset="0" panose="02020603050405020304" pitchFamily="18" typeface="Times New Roman"/>
              <a:cs charset="0" panose="02020603050405020304" pitchFamily="18" typeface="Times New Roman"/>
            </a:endParaRPr>
          </a:p>
          <a:p>
            <a:pPr algn="just" indent="-171450" marL="171450">
              <a:buClr>
                <a:schemeClr val="tx2"/>
              </a:buClr>
              <a:buSzPct val="70000"/>
              <a:buFont charset="2" panose="05000000000000000000" pitchFamily="2" typeface="Wingdings"/>
              <a:buChar char="§"/>
            </a:pPr>
            <a:r>
              <a:rPr b="1" dirty="0" lang="fr-FR" sz="1100">
                <a:latin charset="0" panose="02020603050405020304" pitchFamily="18" typeface="Times New Roman"/>
                <a:cs charset="0" panose="02020603050405020304" pitchFamily="18" typeface="Times New Roman"/>
              </a:rPr>
              <a:t>Facteurs Fiscaux</a:t>
            </a:r>
          </a:p>
          <a:p>
            <a:pPr algn="just" indent="-171450" marL="360363">
              <a:buFont charset="0" panose="020B0604020202020204" pitchFamily="34" typeface="Arial"/>
              <a:buChar char="•"/>
            </a:pPr>
            <a:r>
              <a:rPr dirty="0" lang="fr-FR" sz="1000">
                <a:latin charset="0" panose="02020603050405020304" pitchFamily="18" typeface="Times New Roman"/>
                <a:cs charset="0" panose="02020603050405020304" pitchFamily="18" typeface="Times New Roman"/>
              </a:rPr>
              <a:t>Le 22 juillet 2020, une note de service a été publiée par la DGI à propos de la suspension du référentiel.</a:t>
            </a:r>
          </a:p>
          <a:p>
            <a:pPr algn="just" marL="188913"/>
            <a:endParaRPr dirty="0" lang="fr-FR" sz="1100">
              <a:latin charset="0" panose="02020603050405020304" pitchFamily="18" typeface="Times New Roman"/>
              <a:cs charset="0" panose="02020603050405020304" pitchFamily="18" typeface="Times New Roman"/>
            </a:endParaRPr>
          </a:p>
          <a:p>
            <a:pPr algn="just" lvl="0"/>
            <a:r>
              <a:rPr b="1" dirty="0" lang="fr-FR" sz="1100">
                <a:solidFill>
                  <a:schemeClr val="tx2"/>
                </a:solidFill>
                <a:latin charset="0" panose="02020603050405020304" pitchFamily="18" typeface="Times New Roman"/>
                <a:cs charset="0" panose="02020603050405020304" pitchFamily="18" typeface="Times New Roman"/>
              </a:rPr>
              <a:t>Cette description relève d’une constatation visuelle lors de la visite de l’appartement et ne saurait engager la responsabilité de l’expert sur des vices cachés.</a:t>
            </a:r>
          </a:p>
        </p:txBody>
      </p:sp>
      <p:sp>
        <p:nvSpPr>
          <p:cNvPr id="15" name="ZoneTexte 14"/>
          <p:cNvSpPr txBox="1"/>
          <p:nvPr/>
        </p:nvSpPr>
        <p:spPr>
          <a:xfrm>
            <a:off x="105471" y="560512"/>
            <a:ext cx="6647058" cy="254362"/>
          </a:xfrm>
          <a:prstGeom prst="rect">
            <a:avLst/>
          </a:prstGeom>
          <a:solidFill>
            <a:schemeClr val="accent2">
              <a:lumMod val="60000"/>
              <a:lumOff val="40000"/>
            </a:schemeClr>
          </a:solidFill>
        </p:spPr>
        <p:txBody>
          <a:bodyPr anchor="ctr" anchorCtr="0" rtlCol="0" wrap="square">
            <a:noAutofit/>
          </a:bodyPr>
          <a:lstStyle/>
          <a:p>
            <a:pPr algn="ctr"/>
            <a:r>
              <a:rPr b="1" dirty="0" lang="fr-FR" sz="1200">
                <a:solidFill>
                  <a:srgbClr val="1F497D"/>
                </a:solidFill>
                <a:latin charset="0" panose="02020603050405020304" pitchFamily="18" typeface="Times New Roman"/>
                <a:cs charset="0" panose="02020603050405020304" pitchFamily="18" typeface="Times New Roman"/>
              </a:rPr>
              <a:t>Description de l’appartement</a:t>
            </a:r>
          </a:p>
        </p:txBody>
      </p:sp>
      <p:sp>
        <p:nvSpPr>
          <p:cNvPr id="21" name="Rectangle 20"/>
          <p:cNvSpPr/>
          <p:nvPr/>
        </p:nvSpPr>
        <p:spPr>
          <a:xfrm>
            <a:off x="0" y="0"/>
            <a:ext cx="6858000" cy="439909"/>
          </a:xfrm>
          <a:prstGeom prst="rect">
            <a:avLst/>
          </a:prstGeom>
          <a:solidFill>
            <a:schemeClr val="tx2"/>
          </a:solidFill>
        </p:spPr>
        <p:txBody>
          <a:bodyPr anchor="ctr" anchorCtr="0" wrap="none">
            <a:no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Eléments extrinsèques et intrinsèques du bien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19" name="Espace réservé du numéro de diapositive 1"/>
          <p:cNvSpPr>
            <a:spLocks noGrp="1"/>
          </p:cNvSpPr>
          <p:nvPr>
            <p:ph idx="12" sz="quarter" type="sldNum"/>
          </p:nvPr>
        </p:nvSpPr>
        <p:spPr>
          <a:xfrm>
            <a:off x="5285184" y="9466157"/>
            <a:ext cx="1600200" cy="527403"/>
          </a:xfrm>
        </p:spPr>
        <p:txBody>
          <a:bodyPr/>
          <a:lstStyle/>
          <a:p>
            <a:r>
              <a:rPr dirty="0" lang="fr-BE" smtClean="0" sz="1000"/>
              <a:t>7/26</a:t>
            </a:r>
            <a:endParaRPr dirty="0" lang="fr-BE" sz="1000"/>
          </a:p>
        </p:txBody>
      </p:sp>
      <p:sp>
        <p:nvSpPr>
          <p:cNvPr id="27" name="Rectangle 26"/>
          <p:cNvSpPr/>
          <p:nvPr/>
        </p:nvSpPr>
        <p:spPr>
          <a:xfrm>
            <a:off x="188639" y="8819619"/>
            <a:ext cx="6464051" cy="2880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FR" smtClean="0" sz="1100">
                <a:latin charset="0" panose="02020603050405020304" pitchFamily="18" typeface="Times New Roman"/>
                <a:cs charset="0" panose="02020603050405020304" pitchFamily="18" typeface="Times New Roman"/>
              </a:rPr>
              <a:t>Intérieur de l’appartement</a:t>
            </a:r>
            <a:endParaRPr b="1" dirty="0" lang="fr-FR" sz="1600"/>
          </a:p>
        </p:txBody>
      </p:sp>
      <p:sp>
        <p:nvSpPr>
          <p:cNvPr id="22"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3" name="Image 2"/>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89177" y="5156326"/>
            <a:ext cx="2087695" cy="1565771"/>
          </a:xfrm>
          <a:prstGeom prst="rect">
            <a:avLst/>
          </a:prstGeom>
          <a:ln>
            <a:solidFill>
              <a:schemeClr val="tx1"/>
            </a:solidFill>
          </a:ln>
        </p:spPr>
      </p:pic>
      <p:pic>
        <p:nvPicPr>
          <p:cNvPr id="6" name="Image 5"/>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2393446" y="5156326"/>
            <a:ext cx="2088232" cy="1566174"/>
          </a:xfrm>
          <a:prstGeom prst="rect">
            <a:avLst/>
          </a:prstGeom>
          <a:ln>
            <a:solidFill>
              <a:schemeClr val="tx1"/>
            </a:solidFill>
          </a:ln>
        </p:spPr>
      </p:pic>
      <p:pic>
        <p:nvPicPr>
          <p:cNvPr id="7" name="Image 6"/>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4598253" y="5156326"/>
            <a:ext cx="2087694" cy="1565771"/>
          </a:xfrm>
          <a:prstGeom prst="rect">
            <a:avLst/>
          </a:prstGeom>
          <a:ln>
            <a:solidFill>
              <a:schemeClr val="tx1"/>
            </a:solidFill>
          </a:ln>
        </p:spPr>
      </p:pic>
      <p:pic>
        <p:nvPicPr>
          <p:cNvPr id="8" name="Image 7"/>
          <p:cNvPicPr>
            <a:picLocks noChangeAspect="1"/>
          </p:cNvPicPr>
          <p:nvPr/>
        </p:nvPicPr>
        <p:blipFill>
          <a:blip cstate="print" r:embed="rId6">
            <a:extLst>
              <a:ext uri="{28A0092B-C50C-407E-A947-70E740481C1C}">
                <a14:useLocalDpi xmlns:a14="http://schemas.microsoft.com/office/drawing/2010/main" val="0"/>
              </a:ext>
            </a:extLst>
          </a:blip>
          <a:stretch>
            <a:fillRect/>
          </a:stretch>
        </p:blipFill>
        <p:spPr>
          <a:xfrm>
            <a:off x="188640" y="6784460"/>
            <a:ext cx="1380711" cy="1840948"/>
          </a:xfrm>
          <a:prstGeom prst="rect">
            <a:avLst/>
          </a:prstGeom>
          <a:ln>
            <a:solidFill>
              <a:schemeClr val="tx1"/>
            </a:solidFill>
          </a:ln>
        </p:spPr>
      </p:pic>
      <p:pic>
        <p:nvPicPr>
          <p:cNvPr id="10" name="Image 9"/>
          <p:cNvPicPr>
            <a:picLocks noChangeAspect="1"/>
          </p:cNvPicPr>
          <p:nvPr/>
        </p:nvPicPr>
        <p:blipFill>
          <a:blip cstate="print" r:embed="rId7">
            <a:extLst>
              <a:ext uri="{28A0092B-C50C-407E-A947-70E740481C1C}">
                <a14:useLocalDpi xmlns:a14="http://schemas.microsoft.com/office/drawing/2010/main" val="0"/>
              </a:ext>
            </a:extLst>
          </a:blip>
          <a:stretch>
            <a:fillRect/>
          </a:stretch>
        </p:blipFill>
        <p:spPr>
          <a:xfrm>
            <a:off x="1651743" y="6918145"/>
            <a:ext cx="2098103" cy="1573577"/>
          </a:xfrm>
          <a:prstGeom prst="rect">
            <a:avLst/>
          </a:prstGeom>
          <a:ln>
            <a:solidFill>
              <a:schemeClr val="tx1"/>
            </a:solidFill>
          </a:ln>
        </p:spPr>
      </p:pic>
      <p:pic>
        <p:nvPicPr>
          <p:cNvPr id="12" name="Image 11"/>
          <p:cNvPicPr>
            <a:picLocks noChangeAspect="1"/>
          </p:cNvPicPr>
          <p:nvPr/>
        </p:nvPicPr>
        <p:blipFill>
          <a:blip cstate="print" r:embed="rId8">
            <a:extLst>
              <a:ext uri="{28A0092B-C50C-407E-A947-70E740481C1C}">
                <a14:useLocalDpi xmlns:a14="http://schemas.microsoft.com/office/drawing/2010/main" val="0"/>
              </a:ext>
            </a:extLst>
          </a:blip>
          <a:stretch>
            <a:fillRect/>
          </a:stretch>
        </p:blipFill>
        <p:spPr>
          <a:xfrm>
            <a:off x="3832238" y="6783703"/>
            <a:ext cx="1381279" cy="1841705"/>
          </a:xfrm>
          <a:prstGeom prst="rect">
            <a:avLst/>
          </a:prstGeom>
          <a:ln>
            <a:solidFill>
              <a:schemeClr val="tx1"/>
            </a:solidFill>
          </a:ln>
        </p:spPr>
      </p:pic>
      <p:pic>
        <p:nvPicPr>
          <p:cNvPr id="13" name="Image 12"/>
          <p:cNvPicPr>
            <a:picLocks noChangeAspect="1"/>
          </p:cNvPicPr>
          <p:nvPr/>
        </p:nvPicPr>
        <p:blipFill>
          <a:blip cstate="print" r:embed="rId9">
            <a:extLst>
              <a:ext uri="{28A0092B-C50C-407E-A947-70E740481C1C}">
                <a14:useLocalDpi xmlns:a14="http://schemas.microsoft.com/office/drawing/2010/main" val="0"/>
              </a:ext>
            </a:extLst>
          </a:blip>
          <a:stretch>
            <a:fillRect/>
          </a:stretch>
        </p:blipFill>
        <p:spPr>
          <a:xfrm>
            <a:off x="5285184" y="6802065"/>
            <a:ext cx="1367507" cy="1823343"/>
          </a:xfrm>
          <a:prstGeom prst="rect">
            <a:avLst/>
          </a:prstGeom>
          <a:ln>
            <a:solidFill>
              <a:schemeClr val="tx1"/>
            </a:solidFill>
          </a:ln>
        </p:spPr>
      </p:pic>
    </p:spTree>
    <p:extLst>
      <p:ext uri="{BB962C8B-B14F-4D97-AF65-F5344CB8AC3E}">
        <p14:creationId xmlns:p14="http://schemas.microsoft.com/office/powerpoint/2010/main" val="68269488"/>
      </p:ext>
    </p:extLst>
  </p:cSld>
  <p:clrMapOvr>
    <a:masterClrMapping/>
  </p:clrMapOvr>
  <p:timing>
    <p:tnLst>
      <p:par>
        <p:cTn dur="indefinite" id="1" nodeType="tmRoot" restart="never"/>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 name="ZoneTexte 8"/>
          <p:cNvSpPr txBox="1"/>
          <p:nvPr/>
        </p:nvSpPr>
        <p:spPr>
          <a:xfrm>
            <a:off x="5085184" y="-2"/>
            <a:ext cx="1772816" cy="488506"/>
          </a:xfrm>
          <a:prstGeom prst="rect">
            <a:avLst/>
          </a:prstGeom>
          <a:solidFill>
            <a:schemeClr val="bg1">
              <a:lumMod val="95000"/>
            </a:schemeClr>
          </a:solidFill>
        </p:spPr>
        <p:txBody>
          <a:bodyPr anchor="ctr" anchorCtr="0" rtlCol="0" wrap="square">
            <a:noAutofit/>
          </a:bodyPr>
          <a:lstStyle/>
          <a:p>
            <a:pPr algn="ctr"/>
            <a:r>
              <a:rPr b="1" dirty="0" lang="fr-FR" sz="1400">
                <a:solidFill>
                  <a:schemeClr val="tx2"/>
                </a:solidFill>
              </a:rPr>
              <a:t> </a:t>
            </a:r>
            <a:r>
              <a:rPr b="1" dirty="0" lang="fr-FR" smtClean="0" sz="1400">
                <a:solidFill>
                  <a:schemeClr val="tx2"/>
                </a:solidFill>
              </a:rPr>
              <a:t>Tableau </a:t>
            </a:r>
            <a:r>
              <a:rPr b="1" dirty="0" lang="fr-FR" sz="1400">
                <a:solidFill>
                  <a:schemeClr val="tx2"/>
                </a:solidFill>
              </a:rPr>
              <a:t>récapitulatif</a:t>
            </a:r>
          </a:p>
        </p:txBody>
      </p:sp>
      <p:sp>
        <p:nvSpPr>
          <p:cNvPr id="11" name="ZoneTexte 10"/>
          <p:cNvSpPr txBox="1"/>
          <p:nvPr/>
        </p:nvSpPr>
        <p:spPr>
          <a:xfrm>
            <a:off x="3284984" y="9417496"/>
            <a:ext cx="3744416" cy="294953"/>
          </a:xfrm>
          <a:prstGeom prst="rect">
            <a:avLst/>
          </a:prstGeom>
          <a:ln>
            <a:noFill/>
          </a:ln>
        </p:spPr>
        <p:txBody>
          <a:bodyPr anchor="ctr" bIns="66040" lIns="132080" rIns="132080" rtlCol="0" tIns="66040" vert="horz" wrap="square">
            <a:spAutoFit/>
          </a:bodyPr>
          <a:lstStyle>
            <a:defPPr>
              <a:defRPr lang="fr-FR"/>
            </a:defPPr>
            <a:lvl1pPr algn="ctr">
              <a:defRPr b="1" i="1" sz="800">
                <a:solidFill>
                  <a:schemeClr val="bg1">
                    <a:lumMod val="50000"/>
                  </a:schemeClr>
                </a:solidFill>
              </a:defRPr>
            </a:lvl1pPr>
          </a:lstStyle>
          <a:p>
            <a:r>
              <a:rPr dirty="0" lang="fr-FR" smtClean="0" sz="1000">
                <a:latin charset="0" panose="02020603050405020304" pitchFamily="18" typeface="Times New Roman"/>
                <a:cs charset="0" panose="02020603050405020304" pitchFamily="18" typeface="Times New Roman"/>
              </a:rPr>
              <a:t>Source : enquête terrain,  Terra Modus </a:t>
            </a:r>
            <a:r>
              <a:rPr dirty="0" err="1" lang="fr-FR" smtClean="0" sz="1000">
                <a:latin charset="0" panose="02020603050405020304" pitchFamily="18" typeface="Times New Roman"/>
                <a:cs charset="0" panose="02020603050405020304" pitchFamily="18" typeface="Times New Roman"/>
              </a:rPr>
              <a:t>Decembre</a:t>
            </a:r>
            <a:r>
              <a:rPr dirty="0" lang="fr-FR" smtClean="0" sz="1000">
                <a:latin charset="0" panose="02020603050405020304" pitchFamily="18" typeface="Times New Roman"/>
                <a:cs charset="0" panose="02020603050405020304" pitchFamily="18" typeface="Times New Roman"/>
              </a:rPr>
              <a:t> 2022</a:t>
            </a:r>
            <a:endParaRPr dirty="0" lang="fr-FR" sz="1000">
              <a:latin charset="0" panose="02020603050405020304" pitchFamily="18" typeface="Times New Roman"/>
              <a:cs charset="0" panose="02020603050405020304" pitchFamily="18" typeface="Times New Roman"/>
            </a:endParaRPr>
          </a:p>
        </p:txBody>
      </p:sp>
      <p:sp>
        <p:nvSpPr>
          <p:cNvPr id="12" name="Rectangle 11"/>
          <p:cNvSpPr/>
          <p:nvPr/>
        </p:nvSpPr>
        <p:spPr>
          <a:xfrm>
            <a:off x="0" y="0"/>
            <a:ext cx="5085184" cy="488504"/>
          </a:xfrm>
          <a:prstGeom prst="rect">
            <a:avLst/>
          </a:prstGeom>
          <a:solidFill>
            <a:schemeClr val="tx2"/>
          </a:solidFill>
        </p:spPr>
        <p:txBody>
          <a:bodyPr anchor="ctr" anchorCtr="0" wrap="none">
            <a:noAutofit/>
          </a:bodyPr>
          <a:lstStyle/>
          <a:p>
            <a:r>
              <a:rPr b="1" dirty="0" lang="fr-FR" sz="2000">
                <a:solidFill>
                  <a:schemeClr val="bg1"/>
                </a:solidFill>
                <a:latin charset="0" panose="02020603050405020304" pitchFamily="18" typeface="Times New Roman"/>
                <a:cs charset="0" panose="02020603050405020304" pitchFamily="18" typeface="Times New Roman"/>
              </a:rPr>
              <a:t>Eléments extrinsèques et intrinsèques du bien</a:t>
            </a:r>
          </a:p>
        </p:txBody>
      </p:sp>
      <p:graphicFrame>
        <p:nvGraphicFramePr>
          <p:cNvPr id="15" name="Tableau 14"/>
          <p:cNvGraphicFramePr>
            <a:graphicFrameLocks noGrp="1"/>
          </p:cNvGraphicFramePr>
          <p:nvPr>
            <p:extLst>
              <p:ext uri="{D42A27DB-BD31-4B8C-83A1-F6EECF244321}">
                <p14:modId xmlns:p14="http://schemas.microsoft.com/office/powerpoint/2010/main" val="2000659858"/>
              </p:ext>
            </p:extLst>
          </p:nvPr>
        </p:nvGraphicFramePr>
        <p:xfrm>
          <a:off x="116633" y="758845"/>
          <a:ext cx="6624738" cy="1942210"/>
        </p:xfrm>
        <a:graphic>
          <a:graphicData uri="http://schemas.openxmlformats.org/drawingml/2006/table">
            <a:tbl>
              <a:tblPr firstRow="1"/>
              <a:tblGrid>
                <a:gridCol w="1296143">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693019">
                  <a:extLst>
                    <a:ext uri="{9D8B030D-6E8A-4147-A177-3AD203B41FA5}">
                      <a16:colId xmlns:a16="http://schemas.microsoft.com/office/drawing/2014/main" val="20002"/>
                    </a:ext>
                  </a:extLst>
                </a:gridCol>
                <a:gridCol w="1463074">
                  <a:extLst>
                    <a:ext uri="{9D8B030D-6E8A-4147-A177-3AD203B41FA5}">
                      <a16:colId xmlns:a16="http://schemas.microsoft.com/office/drawing/2014/main" val="20003"/>
                    </a:ext>
                  </a:extLst>
                </a:gridCol>
                <a:gridCol w="1010187">
                  <a:extLst>
                    <a:ext uri="{9D8B030D-6E8A-4147-A177-3AD203B41FA5}">
                      <a16:colId xmlns:a16="http://schemas.microsoft.com/office/drawing/2014/main" val="20004"/>
                    </a:ext>
                  </a:extLst>
                </a:gridCol>
                <a:gridCol w="1010187">
                  <a:extLst>
                    <a:ext uri="{9D8B030D-6E8A-4147-A177-3AD203B41FA5}">
                      <a16:colId xmlns:a16="http://schemas.microsoft.com/office/drawing/2014/main" val="20005"/>
                    </a:ext>
                  </a:extLst>
                </a:gridCol>
              </a:tblGrid>
              <a:tr h="320674">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Situation</a:t>
                      </a:r>
                    </a:p>
                  </a:txBody>
                  <a:tcPr anchor="ctr" marB="0" marL="7225" marR="7225" marT="7225">
                    <a:lnL>
                      <a:noFill/>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Propriété</a:t>
                      </a:r>
                      <a:r>
                        <a:rPr b="1" baseline="0" dirty="0" i="0" lang="fr-FR" strike="noStrike" sz="1200" u="none">
                          <a:solidFill>
                            <a:schemeClr val="tx2"/>
                          </a:solidFill>
                          <a:effectLst/>
                          <a:latin charset="0" panose="02020603050405020304" pitchFamily="18" typeface="Times New Roman"/>
                          <a:cs charset="0" panose="02020603050405020304" pitchFamily="18" typeface="Times New Roman"/>
                        </a:rPr>
                        <a:t> dite</a:t>
                      </a:r>
                      <a:endParaRPr b="1" dirty="0" i="0" lang="fr-FR" strike="noStrike" sz="1200" u="none">
                        <a:solidFill>
                          <a:schemeClr val="tx2"/>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Titre Foncier</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Description</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Consistance</a:t>
                      </a: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Finition</a:t>
                      </a:r>
                    </a:p>
                  </a:txBody>
                  <a:tcPr anchor="ctr" marB="0" marL="5002" marR="5002" marT="500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noFill/>
                    </a:lnT>
                    <a:lnB algn="ctr" cap="flat" cmpd="sng" w="12700">
                      <a:solidFill>
                        <a:srgbClr val="FFFFFF"/>
                      </a:solidFill>
                      <a:prstDash val="solid"/>
                      <a:round/>
                      <a:headEnd len="med" type="none" w="med"/>
                      <a:tailEnd len="med" type="none" w="med"/>
                    </a:lnB>
                    <a:solidFill>
                      <a:srgbClr val="D9D9D9"/>
                    </a:solidFill>
                  </a:tcPr>
                </a:tc>
                <a:extLst>
                  <a:ext uri="{0D108BD9-81ED-4DB2-BD59-A6C34878D82A}">
                    <a16:rowId xmlns:a16="http://schemas.microsoft.com/office/drawing/2014/main" val="10000"/>
                  </a:ext>
                </a:extLst>
              </a:tr>
              <a:tr h="1569225">
                <a:tc>
                  <a:txBody>
                    <a:bodyPr/>
                    <a:lstStyle/>
                    <a:p>
                      <a:pPr algn="ctr"/>
                      <a:r>
                        <a:rPr b="0" dirty="0" lang="fr-FR" smtClean="0" sz="1000">
                          <a:latin charset="0" panose="02020603050405020304" pitchFamily="18" typeface="Times New Roman"/>
                          <a:cs charset="0" panose="02020603050405020304" pitchFamily="18" typeface="Times New Roman"/>
                        </a:rPr>
                        <a:t>Appartement n° 05, 1er étage, Immeuble 02, Résidence Les Roses, Ville de Salé El Jadida , Région de Rabat-Salé-Kénitra.</a:t>
                      </a:r>
                    </a:p>
                  </a:txBody>
                  <a:tcPr anchor="ctr" marB="0" marL="7225" marR="7225" marT="7225">
                    <a:lnL>
                      <a:noFill/>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tc>
                  <a:txBody>
                    <a:bodyPr/>
                    <a:lstStyle/>
                    <a:p>
                      <a:pPr algn="ctr">
                        <a:spcAft>
                          <a:spcPts val="0"/>
                        </a:spcAft>
                      </a:pPr>
                      <a:r>
                        <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DIAR VIII,</a:t>
                      </a:r>
                      <a:r>
                        <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Bloc S, Lot 502-117 </a:t>
                      </a:r>
                      <a:r>
                        <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a:t>
                      </a:r>
                      <a:endParaRPr b="0"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tc>
                  <a:txBody>
                    <a:bodyPr/>
                    <a:lstStyle/>
                    <a:p>
                      <a:pPr algn="ctr" defTabSz="914400" eaLnBrk="1" fontAlgn="auto" hangingPunct="1" indent="0" latinLnBrk="0" marL="0" marR="0" rtl="0">
                        <a:lnSpc>
                          <a:spcPct val="100000"/>
                        </a:lnSpc>
                        <a:spcBef>
                          <a:spcPts val="0"/>
                        </a:spcBef>
                        <a:spcAft>
                          <a:spcPts val="0"/>
                        </a:spcAft>
                        <a:buClrTx/>
                        <a:buSzTx/>
                        <a:buFontTx/>
                        <a:buNone/>
                        <a:tabLst/>
                        <a:defRPr/>
                      </a:pPr>
                      <a:r>
                        <a:rPr b="0" dirty="0" lang="fr-FR" smtClean="0" sz="1000">
                          <a:latin charset="0" panose="02020603050405020304" pitchFamily="18" typeface="Times New Roman"/>
                          <a:cs charset="0" panose="02020603050405020304" pitchFamily="18" typeface="Times New Roman"/>
                        </a:rPr>
                        <a:t>47 125/58</a:t>
                      </a:r>
                      <a:endParaRPr b="0" dirty="0" kern="1200" lang="fr-FR" sz="1000">
                        <a:solidFill>
                          <a:schemeClr val="tx1"/>
                        </a:solidFill>
                        <a:latin charset="0" panose="02020603050405020304" pitchFamily="18" typeface="Times New Roman"/>
                        <a:ea typeface="+mn-ea"/>
                        <a:cs charset="0" panose="02020603050405020304" pitchFamily="18" typeface="Times New Roman"/>
                      </a:endParaRPr>
                    </a:p>
                  </a:txBody>
                  <a:tcPr anchor="ctr" marB="52000" marL="52000" marR="52000" marT="52000">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tc>
                  <a:txBody>
                    <a:bodyPr/>
                    <a:lstStyle/>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Situation</a:t>
                      </a:r>
                    </a:p>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Géométrie</a:t>
                      </a:r>
                    </a:p>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Superficie</a:t>
                      </a:r>
                    </a:p>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Orientation</a:t>
                      </a:r>
                    </a:p>
                    <a:p>
                      <a:pPr algn="l" fontAlgn="ctr" indent="-171450" marL="266700" rtl="0">
                        <a:buClr>
                          <a:schemeClr val="tx2"/>
                        </a:buClr>
                        <a:buFont charset="2" panose="05000000000000000000" pitchFamily="2" typeface="Wingdings"/>
                        <a:buChar char="§"/>
                      </a:pPr>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Accès</a:t>
                      </a:r>
                    </a:p>
                    <a:p>
                      <a:pPr algn="l" fontAlgn="ctr" indent="-171450" marL="266700" rtl="0">
                        <a:buClr>
                          <a:schemeClr val="tx2"/>
                        </a:buClr>
                        <a:buFont charset="2" panose="05000000000000000000" pitchFamily="2" typeface="Wingdings"/>
                        <a:buChar char="§"/>
                      </a:pPr>
                      <a:r>
                        <a:rPr b="0" dirty="0" i="0" lang="fr-MA" smtClean="0" strike="noStrike" sz="1000" u="none">
                          <a:solidFill>
                            <a:schemeClr val="tx1"/>
                          </a:solidFill>
                          <a:effectLst/>
                          <a:latin charset="0" panose="02020603050405020304" pitchFamily="18" typeface="Times New Roman"/>
                          <a:cs charset="0" panose="02020603050405020304" pitchFamily="18" typeface="Times New Roman"/>
                        </a:rPr>
                        <a:t>Finition</a:t>
                      </a:r>
                      <a:endParaRPr b="0" dirty="0" i="0" lang="fr-FR" smtClean="0" strike="noStrike" sz="1000" u="none">
                        <a:solidFill>
                          <a:schemeClr val="tx1"/>
                        </a:solidFill>
                        <a:effectLst/>
                        <a:latin charset="0" panose="02020603050405020304" pitchFamily="18" typeface="Times New Roman"/>
                        <a:cs charset="0" panose="02020603050405020304" pitchFamily="18" typeface="Times New Roman"/>
                      </a:endParaRPr>
                    </a:p>
                    <a:p>
                      <a:pPr algn="l" defTabSz="1320759" eaLnBrk="1" fontAlgn="ctr" hangingPunct="1" indent="0" latinLnBrk="0" marL="95250" marR="0" rtl="0">
                        <a:lnSpc>
                          <a:spcPct val="100000"/>
                        </a:lnSpc>
                        <a:spcBef>
                          <a:spcPts val="0"/>
                        </a:spcBef>
                        <a:spcAft>
                          <a:spcPts val="0"/>
                        </a:spcAft>
                        <a:buClr>
                          <a:schemeClr val="tx2"/>
                        </a:buClr>
                        <a:buSzTx/>
                        <a:buFont charset="2" panose="05000000000000000000" pitchFamily="2" typeface="Wingdings"/>
                        <a:buNone/>
                        <a:tabLst/>
                        <a:defRPr/>
                      </a:pPr>
                      <a:r>
                        <a:rPr b="0" dirty="0" i="0" lang="fr-FR" smtClean="0" strike="noStrike" sz="1000" u="none">
                          <a:solidFill>
                            <a:srgbClr val="F2F2F2"/>
                          </a:solidFill>
                          <a:effectLst/>
                          <a:latin charset="0" panose="02020603050405020304" pitchFamily="18" typeface="Times New Roman"/>
                          <a:cs charset="0" panose="02020603050405020304" pitchFamily="18" typeface="Times New Roman"/>
                        </a:rPr>
                        <a:t>Finition</a:t>
                      </a:r>
                      <a:endParaRPr b="0" dirty="0" i="0" lang="fr-FR" strike="noStrike" sz="1000" u="none">
                        <a:solidFill>
                          <a:srgbClr val="F2F2F2"/>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tc>
                  <a:txBody>
                    <a:bodyPr/>
                    <a:lstStyle/>
                    <a:p>
                      <a:pPr algn="ctr" fontAlgn="ctr" rtl="0"/>
                      <a:r>
                        <a:rPr b="0" dirty="0" lang="fr-FR" smtClean="0" sz="1000">
                          <a:solidFill>
                            <a:schemeClr val="tx1"/>
                          </a:solidFill>
                          <a:latin charset="0" panose="02020603050405020304" pitchFamily="18" typeface="Times New Roman"/>
                          <a:cs charset="0" panose="02020603050405020304" pitchFamily="18" typeface="Times New Roman"/>
                        </a:rPr>
                        <a:t>Appartement + PPP</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tc>
                  <a:txBody>
                    <a:bodyPr/>
                    <a:lstStyle/>
                    <a:p>
                      <a:pPr algn="ctr" defTabSz="1320759" eaLnBrk="1" fontAlgn="ctr" hangingPunct="1" indent="0" latinLnBrk="0" marL="0" marR="0" rtl="0">
                        <a:lnSpc>
                          <a:spcPct val="100000"/>
                        </a:lnSpc>
                        <a:spcBef>
                          <a:spcPts val="0"/>
                        </a:spcBef>
                        <a:spcAft>
                          <a:spcPts val="0"/>
                        </a:spcAft>
                        <a:buClrTx/>
                        <a:buSzTx/>
                        <a:buFontTx/>
                        <a:buNone/>
                        <a:tabLst/>
                        <a:defRPr/>
                      </a:pPr>
                      <a:r>
                        <a:rPr b="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Moyen standing supérieur</a:t>
                      </a:r>
                      <a:endParaRPr b="0" dirty="0" i="0" kern="1200" lang="fr-FR" strike="noStrike" sz="1000" u="none">
                        <a:solidFill>
                          <a:schemeClr val="tx1"/>
                        </a:solidFill>
                        <a:effectLst/>
                        <a:latin charset="0" panose="02020603050405020304" pitchFamily="18" typeface="Times New Roman"/>
                        <a:ea typeface="+mn-ea"/>
                        <a:cs charset="0" panose="02020603050405020304" pitchFamily="18" typeface="Times New Roman"/>
                      </a:endParaRPr>
                    </a:p>
                  </a:txBody>
                  <a:tcPr anchor="ctr" marB="0" marL="5002" marR="5002" marT="5002">
                    <a:lnL algn="ctr" cap="flat" cmpd="sng" w="12700">
                      <a:solidFill>
                        <a:srgbClr val="FFFFFF"/>
                      </a:solidFill>
                      <a:prstDash val="solid"/>
                      <a:round/>
                      <a:headEnd len="med" type="none" w="med"/>
                      <a:tailEnd len="med" type="none" w="med"/>
                    </a:lnL>
                    <a:lnR algn="ctr" cap="flat" cmpd="sng" w="12700">
                      <a:solidFill>
                        <a:srgbClr val="FFFFFF"/>
                      </a:solidFill>
                      <a:prstDash val="solid"/>
                      <a:round/>
                      <a:headEnd len="med" type="none" w="med"/>
                      <a:tailEnd len="med" type="none" w="med"/>
                    </a:lnR>
                    <a:lnT algn="ctr" cap="flat" cmpd="sng" w="12700">
                      <a:solidFill>
                        <a:srgbClr val="FFFFFF"/>
                      </a:solidFill>
                      <a:prstDash val="solid"/>
                      <a:round/>
                      <a:headEnd len="med" type="none" w="med"/>
                      <a:tailEnd len="med" type="none" w="med"/>
                    </a:lnT>
                    <a:lnB algn="ctr" cap="flat" cmpd="sng" w="12700">
                      <a:solidFill>
                        <a:srgbClr val="FFFFFF"/>
                      </a:solidFill>
                      <a:prstDash val="solid"/>
                      <a:round/>
                      <a:headEnd len="med" type="none" w="med"/>
                      <a:tailEnd len="med" type="none" w="med"/>
                    </a:lnB>
                    <a:solidFill>
                      <a:srgbClr val="F2F2F2"/>
                    </a:solidFill>
                  </a:tcPr>
                </a:tc>
                <a:extLst>
                  <a:ext uri="{0D108BD9-81ED-4DB2-BD59-A6C34878D82A}">
                    <a16:rowId xmlns:a16="http://schemas.microsoft.com/office/drawing/2014/main" val="10001"/>
                  </a:ext>
                </a:extLst>
              </a:tr>
            </a:tbl>
          </a:graphicData>
        </a:graphic>
      </p:graphicFrame>
      <p:sp>
        <p:nvSpPr>
          <p:cNvPr id="29" name="Rectangle 28"/>
          <p:cNvSpPr/>
          <p:nvPr/>
        </p:nvSpPr>
        <p:spPr>
          <a:xfrm>
            <a:off x="4262879" y="1365762"/>
            <a:ext cx="378827" cy="973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fr-FR" sz="2600"/>
          </a:p>
        </p:txBody>
      </p:sp>
      <p:graphicFrame>
        <p:nvGraphicFramePr>
          <p:cNvPr id="23" name="Tableau 22"/>
          <p:cNvGraphicFramePr>
            <a:graphicFrameLocks noGrp="1"/>
          </p:cNvGraphicFramePr>
          <p:nvPr>
            <p:extLst>
              <p:ext uri="{D42A27DB-BD31-4B8C-83A1-F6EECF244321}">
                <p14:modId xmlns:p14="http://schemas.microsoft.com/office/powerpoint/2010/main" val="1745855692"/>
              </p:ext>
            </p:extLst>
          </p:nvPr>
        </p:nvGraphicFramePr>
        <p:xfrm>
          <a:off x="116633" y="2792760"/>
          <a:ext cx="6624735" cy="1135901"/>
        </p:xfrm>
        <a:graphic>
          <a:graphicData uri="http://schemas.openxmlformats.org/drawingml/2006/table">
            <a:tbl>
              <a:tblPr firstRow="1"/>
              <a:tblGrid>
                <a:gridCol w="6624735">
                  <a:extLst>
                    <a:ext uri="{9D8B030D-6E8A-4147-A177-3AD203B41FA5}">
                      <a16:colId xmlns:a16="http://schemas.microsoft.com/office/drawing/2014/main" val="2437334052"/>
                    </a:ext>
                  </a:extLst>
                </a:gridCol>
              </a:tblGrid>
              <a:tr h="235593">
                <a:tc>
                  <a:txBody>
                    <a:bodyPr/>
                    <a:lstStyle/>
                    <a:p>
                      <a:pPr algn="ctr" fontAlgn="ctr" rtl="0"/>
                      <a:r>
                        <a:rPr b="1" dirty="0" i="0" lang="fr-FR" strike="noStrike" sz="1200" u="none">
                          <a:solidFill>
                            <a:schemeClr val="tx2"/>
                          </a:solidFill>
                          <a:effectLst/>
                          <a:latin charset="0" panose="02020603050405020304" pitchFamily="18" typeface="Times New Roman"/>
                          <a:cs charset="0" panose="02020603050405020304" pitchFamily="18" typeface="Times New Roman"/>
                        </a:rPr>
                        <a:t>Observations</a:t>
                      </a:r>
                    </a:p>
                  </a:txBody>
                  <a:tcPr anchor="ctr" marB="0" marL="7225" marR="7225" marT="7225">
                    <a:lnL algn="ctr" cap="flat" cmpd="sng" w="12700">
                      <a:solidFill>
                        <a:srgbClr val="FFFFFF"/>
                      </a:solidFill>
                      <a:prstDash val="solid"/>
                      <a:round/>
                      <a:headEnd len="med" type="none" w="med"/>
                      <a:tailEnd len="med" type="none" w="med"/>
                    </a:lnL>
                    <a:lnR>
                      <a:noFill/>
                    </a:lnR>
                    <a:lnT>
                      <a:noFill/>
                    </a:lnT>
                    <a:lnB algn="ctr" cap="flat" cmpd="sng" w="12700">
                      <a:solidFill>
                        <a:srgbClr val="FFFFFF"/>
                      </a:solidFill>
                      <a:prstDash val="solid"/>
                      <a:round/>
                      <a:headEnd len="med" type="none" w="med"/>
                      <a:tailEnd len="med" type="none" w="med"/>
                    </a:lnB>
                    <a:solidFill>
                      <a:srgbClr val="D9D9D9"/>
                    </a:solidFill>
                  </a:tcPr>
                </a:tc>
                <a:extLst>
                  <a:ext uri="{0D108BD9-81ED-4DB2-BD59-A6C34878D82A}">
                    <a16:rowId xmlns:a16="http://schemas.microsoft.com/office/drawing/2014/main" val="3093757142"/>
                  </a:ext>
                </a:extLst>
              </a:tr>
              <a:tr h="900308">
                <a:tc>
                  <a:txBody>
                    <a:bodyPr/>
                    <a:lstStyle/>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Visite terrain effectuée </a:t>
                      </a:r>
                      <a:r>
                        <a:rPr b="0" baseline="0" dirty="0" i="0" lang="fr-FR" strike="noStrike" sz="1000" u="none">
                          <a:solidFill>
                            <a:schemeClr val="tx1"/>
                          </a:solidFill>
                          <a:effectLst/>
                          <a:latin charset="0" panose="02020603050405020304" pitchFamily="18" typeface="Times New Roman"/>
                          <a:cs charset="0" panose="02020603050405020304" pitchFamily="18" typeface="Times New Roman"/>
                        </a:rPr>
                        <a:t>en date du </a:t>
                      </a:r>
                      <a:r>
                        <a:rPr b="0" baseline="0" dirty="0" i="0" lang="fr-FR" smtClean="0" strike="noStrike" sz="1000" u="none">
                          <a:solidFill>
                            <a:schemeClr val="tx1"/>
                          </a:solidFill>
                          <a:effectLst/>
                          <a:latin charset="0" panose="02020603050405020304" pitchFamily="18" typeface="Times New Roman"/>
                          <a:cs charset="0" panose="02020603050405020304" pitchFamily="18" typeface="Times New Roman"/>
                        </a:rPr>
                        <a:t>30</a:t>
                      </a:r>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/12/2022 </a:t>
                      </a:r>
                      <a:r>
                        <a:rPr b="0" dirty="0" i="0" lang="fr-FR" strike="noStrike" sz="1000" u="none">
                          <a:solidFill>
                            <a:schemeClr val="tx1"/>
                          </a:solidFill>
                          <a:effectLst/>
                          <a:latin charset="0" panose="02020603050405020304" pitchFamily="18" typeface="Times New Roman"/>
                          <a:cs charset="0" panose="02020603050405020304" pitchFamily="18" typeface="Times New Roman"/>
                        </a:rPr>
                        <a:t>;</a:t>
                      </a:r>
                    </a:p>
                    <a:p>
                      <a:pPr algn="l" fontAlgn="ctr" indent="-171450" marL="266700" rtl="0">
                        <a:buClr>
                          <a:schemeClr val="tx2"/>
                        </a:buClr>
                        <a:buFont charset="2" panose="05000000000000000000" pitchFamily="2" typeface="Wingdings"/>
                        <a:buChar char="§"/>
                      </a:pPr>
                      <a:r>
                        <a:rPr b="0" dirty="0" lang="fr-FR" smtClean="0" sz="1000">
                          <a:solidFill>
                            <a:schemeClr val="tx1"/>
                          </a:solidFill>
                          <a:latin charset="0" panose="02020603050405020304" pitchFamily="18" typeface="Times New Roman"/>
                          <a:cs charset="0" panose="02020603050405020304" pitchFamily="18" typeface="Times New Roman"/>
                        </a:rPr>
                        <a:t>Appartement</a:t>
                      </a:r>
                      <a:r>
                        <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d’une superficie cadastrale totale de 145 m² au 1</a:t>
                      </a:r>
                      <a:r>
                        <a:rPr b="0" baseline="3000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er</a:t>
                      </a:r>
                      <a:r>
                        <a:rPr b="0" baseline="0" dirty="0" i="0" kern="1200" lang="fr-FR" smtClean="0" strike="noStrike" sz="1000" u="none">
                          <a:solidFill>
                            <a:schemeClr val="tx1"/>
                          </a:solidFill>
                          <a:effectLst/>
                          <a:latin charset="0" panose="02020603050405020304" pitchFamily="18" typeface="Times New Roman"/>
                          <a:ea typeface="+mn-ea"/>
                          <a:cs charset="0" panose="02020603050405020304" pitchFamily="18" typeface="Times New Roman"/>
                        </a:rPr>
                        <a:t> étage ; </a:t>
                      </a:r>
                    </a:p>
                    <a:p>
                      <a:pPr algn="l" fontAlgn="ctr" indent="-171450" marL="266700" rtl="0">
                        <a:buClr>
                          <a:schemeClr val="tx2"/>
                        </a:buClr>
                        <a:buFont charset="2" panose="05000000000000000000" pitchFamily="2" typeface="Wingdings"/>
                        <a:buChar char="§"/>
                      </a:pPr>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Immeuble </a:t>
                      </a:r>
                      <a:r>
                        <a:rPr b="0" dirty="0" i="0" lang="fr-FR" strike="noStrike" sz="1000" u="none">
                          <a:solidFill>
                            <a:schemeClr val="tx1"/>
                          </a:solidFill>
                          <a:effectLst/>
                          <a:latin charset="0" panose="02020603050405020304" pitchFamily="18" typeface="Times New Roman"/>
                          <a:cs charset="0" panose="02020603050405020304" pitchFamily="18" typeface="Times New Roman"/>
                        </a:rPr>
                        <a:t>régi par un règlement de copropriété </a:t>
                      </a:r>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a:t>
                      </a:r>
                    </a:p>
                    <a:p>
                      <a:pPr algn="l" fontAlgn="ctr" indent="-171450" marL="266700" rtl="0">
                        <a:buClr>
                          <a:schemeClr val="tx2"/>
                        </a:buClr>
                        <a:buFont charset="2" panose="05000000000000000000" pitchFamily="2" typeface="Wingdings"/>
                        <a:buChar char="§"/>
                      </a:pPr>
                      <a:r>
                        <a:rPr b="0" dirty="0" i="0" lang="fr-MA" smtClean="0" strike="noStrike" sz="1000" u="none">
                          <a:solidFill>
                            <a:schemeClr val="tx1"/>
                          </a:solidFill>
                          <a:effectLst/>
                          <a:latin charset="0" panose="02020603050405020304" pitchFamily="18" typeface="Times New Roman"/>
                          <a:cs charset="0" panose="02020603050405020304" pitchFamily="18" typeface="Times New Roman"/>
                        </a:rPr>
                        <a:t>Places parkings privatives au sous-sol ;</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p>
                      <a:pPr algn="l" fontAlgn="ctr" indent="-171450" marL="266700" rtl="0">
                        <a:buClr>
                          <a:schemeClr val="tx2"/>
                        </a:buClr>
                        <a:buFont charset="2" panose="05000000000000000000" pitchFamily="2" typeface="Wingdings"/>
                        <a:buChar char="§"/>
                      </a:pPr>
                      <a:r>
                        <a:rPr b="0" dirty="0" i="0" lang="fr-FR" strike="noStrike" sz="1000" u="none">
                          <a:solidFill>
                            <a:schemeClr val="tx1"/>
                          </a:solidFill>
                          <a:effectLst/>
                          <a:latin charset="0" panose="02020603050405020304" pitchFamily="18" typeface="Times New Roman"/>
                          <a:cs charset="0" panose="02020603050405020304" pitchFamily="18" typeface="Times New Roman"/>
                        </a:rPr>
                        <a:t>Terrasse accessible en </a:t>
                      </a:r>
                      <a:r>
                        <a:rPr b="0" dirty="0" i="0" lang="fr-FR" smtClean="0" strike="noStrike" sz="1000" u="none">
                          <a:solidFill>
                            <a:schemeClr val="tx1"/>
                          </a:solidFill>
                          <a:effectLst/>
                          <a:latin charset="0" panose="02020603050405020304" pitchFamily="18" typeface="Times New Roman"/>
                          <a:cs charset="0" panose="02020603050405020304" pitchFamily="18" typeface="Times New Roman"/>
                        </a:rPr>
                        <a:t>copropriété. </a:t>
                      </a:r>
                      <a:endParaRPr b="0" dirty="0" i="0" lang="fr-FR" strike="noStrike" sz="1000" u="none">
                        <a:solidFill>
                          <a:schemeClr val="tx1"/>
                        </a:solidFill>
                        <a:effectLst/>
                        <a:latin charset="0" panose="02020603050405020304" pitchFamily="18" typeface="Times New Roman"/>
                        <a:cs charset="0" panose="02020603050405020304" pitchFamily="18" typeface="Times New Roman"/>
                      </a:endParaRPr>
                    </a:p>
                  </a:txBody>
                  <a:tcPr anchor="ctr" marB="0" marL="7225" marR="7225" marT="7225">
                    <a:lnL algn="ctr" cap="flat" cmpd="sng" w="12700">
                      <a:solidFill>
                        <a:srgbClr val="FFFFFF"/>
                      </a:solidFill>
                      <a:prstDash val="solid"/>
                      <a:round/>
                      <a:headEnd len="med" type="none" w="med"/>
                      <a:tailEnd len="med" type="none" w="med"/>
                    </a:lnL>
                    <a:lnR>
                      <a:noFill/>
                    </a:lnR>
                    <a:lnT algn="ctr" cap="flat" cmpd="sng" w="12700">
                      <a:solidFill>
                        <a:srgbClr val="FFFFFF"/>
                      </a:solidFill>
                      <a:prstDash val="solid"/>
                      <a:round/>
                      <a:headEnd len="med" type="none" w="med"/>
                      <a:tailEnd len="med" type="none" w="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8" name="Plus 17"/>
          <p:cNvSpPr/>
          <p:nvPr/>
        </p:nvSpPr>
        <p:spPr>
          <a:xfrm>
            <a:off x="4372631" y="1388024"/>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sz="2400"/>
          </a:p>
        </p:txBody>
      </p:sp>
      <p:sp>
        <p:nvSpPr>
          <p:cNvPr id="22" name="Plus 21"/>
          <p:cNvSpPr/>
          <p:nvPr/>
        </p:nvSpPr>
        <p:spPr>
          <a:xfrm>
            <a:off x="4369662" y="1880126"/>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24" name="Plus 23"/>
          <p:cNvSpPr/>
          <p:nvPr/>
        </p:nvSpPr>
        <p:spPr>
          <a:xfrm>
            <a:off x="4375028" y="2034338"/>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26" name="Plus 25"/>
          <p:cNvSpPr/>
          <p:nvPr/>
        </p:nvSpPr>
        <p:spPr>
          <a:xfrm>
            <a:off x="4369662" y="1706075"/>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20" name="Plus 19"/>
          <p:cNvSpPr/>
          <p:nvPr/>
        </p:nvSpPr>
        <p:spPr>
          <a:xfrm>
            <a:off x="4374038" y="1548764"/>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a:p>
        </p:txBody>
      </p:sp>
      <p:sp>
        <p:nvSpPr>
          <p:cNvPr id="25" name="Rectangle 24"/>
          <p:cNvSpPr/>
          <p:nvPr/>
        </p:nvSpPr>
        <p:spPr>
          <a:xfrm>
            <a:off x="122088" y="9104806"/>
            <a:ext cx="6614092" cy="246221"/>
          </a:xfrm>
          <a:prstGeom prst="rect">
            <a:avLst/>
          </a:prstGeom>
          <a:solidFill>
            <a:schemeClr val="tx2"/>
          </a:solidFill>
        </p:spPr>
        <p:txBody>
          <a:bodyPr wrap="square">
            <a:spAutoFit/>
          </a:bodyPr>
          <a:lstStyle/>
          <a:p>
            <a:pPr algn="ctr"/>
            <a:r>
              <a:rPr b="1" dirty="0" lang="fr-FR" smtClean="0" sz="1000">
                <a:solidFill>
                  <a:schemeClr val="bg1"/>
                </a:solidFill>
                <a:latin charset="0" panose="02020603050405020304" pitchFamily="18" typeface="Times New Roman"/>
                <a:cs charset="0" panose="02020603050405020304" pitchFamily="18" typeface="Times New Roman"/>
              </a:rPr>
              <a:t>Parking au sous-sol</a:t>
            </a:r>
            <a:endParaRPr dirty="0" lang="fr-FR" sz="1000">
              <a:solidFill>
                <a:schemeClr val="bg1"/>
              </a:solidFill>
              <a:latin charset="0" panose="02020603050405020304" pitchFamily="18" typeface="Times New Roman"/>
              <a:cs charset="0" panose="02020603050405020304" pitchFamily="18" typeface="Times New Roman"/>
            </a:endParaRPr>
          </a:p>
        </p:txBody>
      </p:sp>
      <p:sp>
        <p:nvSpPr>
          <p:cNvPr id="19" name="Espace réservé du numéro de diapositive 1"/>
          <p:cNvSpPr>
            <a:spLocks noGrp="1"/>
          </p:cNvSpPr>
          <p:nvPr>
            <p:ph idx="12" sz="quarter" type="sldNum"/>
          </p:nvPr>
        </p:nvSpPr>
        <p:spPr>
          <a:xfrm>
            <a:off x="5248296" y="9538165"/>
            <a:ext cx="1600200" cy="527403"/>
          </a:xfrm>
        </p:spPr>
        <p:txBody>
          <a:bodyPr/>
          <a:lstStyle/>
          <a:p>
            <a:r>
              <a:rPr dirty="0" lang="fr-BE" smtClean="0" sz="1000"/>
              <a:t>8/26</a:t>
            </a:r>
            <a:endParaRPr dirty="0" lang="fr-BE" sz="1000"/>
          </a:p>
        </p:txBody>
      </p:sp>
      <p:sp>
        <p:nvSpPr>
          <p:cNvPr id="21"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sp>
        <p:nvSpPr>
          <p:cNvPr id="28" name="Plus 27"/>
          <p:cNvSpPr/>
          <p:nvPr/>
        </p:nvSpPr>
        <p:spPr>
          <a:xfrm>
            <a:off x="4380292" y="2195078"/>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dirty="0" lang="fr-FR" sz="2400"/>
          </a:p>
        </p:txBody>
      </p:sp>
      <p:pic>
        <p:nvPicPr>
          <p:cNvPr id="3" name="Image 2"/>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116633" y="4047322"/>
            <a:ext cx="3099755" cy="2324816"/>
          </a:xfrm>
          <a:prstGeom prst="rect">
            <a:avLst/>
          </a:prstGeom>
          <a:ln>
            <a:solidFill>
              <a:schemeClr val="tx1"/>
            </a:solidFill>
          </a:ln>
        </p:spPr>
      </p:pic>
      <p:pic>
        <p:nvPicPr>
          <p:cNvPr id="4" name="Image 3"/>
          <p:cNvPicPr>
            <a:picLocks noChangeAspect="1"/>
          </p:cNvPicPr>
          <p:nvPr/>
        </p:nvPicPr>
        <p:blipFill>
          <a:blip cstate="print" r:embed="rId4">
            <a:extLst>
              <a:ext uri="{28A0092B-C50C-407E-A947-70E740481C1C}">
                <a14:useLocalDpi xmlns:a14="http://schemas.microsoft.com/office/drawing/2010/main" val="0"/>
              </a:ext>
            </a:extLst>
          </a:blip>
          <a:stretch>
            <a:fillRect/>
          </a:stretch>
        </p:blipFill>
        <p:spPr>
          <a:xfrm>
            <a:off x="1666510" y="5385048"/>
            <a:ext cx="3140968" cy="2355726"/>
          </a:xfrm>
          <a:prstGeom prst="rect">
            <a:avLst/>
          </a:prstGeom>
          <a:ln>
            <a:solidFill>
              <a:schemeClr val="tx1"/>
            </a:solidFill>
          </a:ln>
        </p:spPr>
      </p:pic>
      <p:pic>
        <p:nvPicPr>
          <p:cNvPr id="5" name="Image 4"/>
          <p:cNvPicPr>
            <a:picLocks noChangeAspect="1"/>
          </p:cNvPicPr>
          <p:nvPr/>
        </p:nvPicPr>
        <p:blipFill>
          <a:blip cstate="print" r:embed="rId5">
            <a:extLst>
              <a:ext uri="{28A0092B-C50C-407E-A947-70E740481C1C}">
                <a14:useLocalDpi xmlns:a14="http://schemas.microsoft.com/office/drawing/2010/main" val="0"/>
              </a:ext>
            </a:extLst>
          </a:blip>
          <a:stretch>
            <a:fillRect/>
          </a:stretch>
        </p:blipFill>
        <p:spPr>
          <a:xfrm>
            <a:off x="3578203" y="6609184"/>
            <a:ext cx="3157977" cy="2368483"/>
          </a:xfrm>
          <a:prstGeom prst="rect">
            <a:avLst/>
          </a:prstGeom>
          <a:ln>
            <a:solidFill>
              <a:schemeClr val="tx1"/>
            </a:solidFill>
          </a:ln>
        </p:spPr>
      </p:pic>
    </p:spTree>
    <p:extLst>
      <p:ext uri="{BB962C8B-B14F-4D97-AF65-F5344CB8AC3E}">
        <p14:creationId xmlns:p14="http://schemas.microsoft.com/office/powerpoint/2010/main" val="637931972"/>
      </p:ext>
    </p:extLst>
  </p:cSld>
  <p:clrMapOvr>
    <a:masterClrMapping/>
  </p:clrMapOvr>
  <p:timing>
    <p:tnLst>
      <p:par>
        <p:cTn dur="indefinite" id="1" nodeType="tmRoot" restart="never"/>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Rectangle 10"/>
          <p:cNvSpPr/>
          <p:nvPr/>
        </p:nvSpPr>
        <p:spPr>
          <a:xfrm>
            <a:off x="0" y="0"/>
            <a:ext cx="6858000" cy="400110"/>
          </a:xfrm>
          <a:prstGeom prst="rect">
            <a:avLst/>
          </a:prstGeom>
          <a:solidFill>
            <a:schemeClr val="tx2"/>
          </a:solidFill>
        </p:spPr>
        <p:txBody>
          <a:bodyPr wrap="square">
            <a:spAutoFit/>
          </a:bodyPr>
          <a:lstStyle/>
          <a:p>
            <a:pPr algn="ctr"/>
            <a:r>
              <a:rPr b="1" dirty="0" lang="fr-FR" sz="2000">
                <a:solidFill>
                  <a:schemeClr val="bg1"/>
                </a:solidFill>
                <a:latin charset="0" panose="02020603050405020304" pitchFamily="18" typeface="Times New Roman"/>
                <a:cs charset="0" panose="02020603050405020304" pitchFamily="18" typeface="Times New Roman"/>
              </a:rPr>
              <a:t>Situation du bien</a:t>
            </a:r>
            <a:endParaRPr dirty="0" lang="fr-FR" sz="2000">
              <a:solidFill>
                <a:schemeClr val="bg1"/>
              </a:solidFill>
              <a:latin charset="0" panose="02020603050405020304" pitchFamily="18" typeface="Times New Roman"/>
              <a:cs charset="0" panose="02020603050405020304" pitchFamily="18" typeface="Times New Roman"/>
            </a:endParaRPr>
          </a:p>
        </p:txBody>
      </p:sp>
      <p:sp>
        <p:nvSpPr>
          <p:cNvPr id="26" name="ZoneTexte 25"/>
          <p:cNvSpPr txBox="1"/>
          <p:nvPr/>
        </p:nvSpPr>
        <p:spPr>
          <a:xfrm>
            <a:off x="0" y="488504"/>
            <a:ext cx="2232248" cy="276846"/>
          </a:xfrm>
          <a:prstGeom prst="rect">
            <a:avLst/>
          </a:prstGeom>
          <a:solidFill>
            <a:schemeClr val="bg1">
              <a:lumMod val="95000"/>
            </a:schemeClr>
          </a:solidFill>
          <a:ln>
            <a:solidFill>
              <a:schemeClr val="tx1"/>
            </a:solidFill>
          </a:ln>
        </p:spPr>
        <p:txBody>
          <a:bodyPr anchor="ctr" anchorCtr="0" rtlCol="0" wrap="square">
            <a:noAutofit/>
          </a:bodyPr>
          <a:lstStyle>
            <a:defPPr>
              <a:defRPr lang="fr-FR"/>
            </a:defPPr>
            <a:lvl1pPr>
              <a:defRPr b="1" sz="1400">
                <a:solidFill>
                  <a:schemeClr val="tx2"/>
                </a:solidFill>
              </a:defRPr>
            </a:lvl1pPr>
          </a:lstStyle>
          <a:p>
            <a:r>
              <a:rPr dirty="0" lang="fr-FR">
                <a:latin charset="0" panose="02020603050405020304" pitchFamily="18" typeface="Times New Roman"/>
                <a:cs charset="0" panose="02020603050405020304" pitchFamily="18" typeface="Times New Roman"/>
              </a:rPr>
              <a:t>Carte de la ville</a:t>
            </a:r>
          </a:p>
        </p:txBody>
      </p:sp>
      <p:sp>
        <p:nvSpPr>
          <p:cNvPr id="28" name="ZoneTexte 27"/>
          <p:cNvSpPr txBox="1"/>
          <p:nvPr/>
        </p:nvSpPr>
        <p:spPr>
          <a:xfrm>
            <a:off x="0" y="5075684"/>
            <a:ext cx="2232248" cy="237356"/>
          </a:xfrm>
          <a:prstGeom prst="rect">
            <a:avLst/>
          </a:prstGeom>
          <a:solidFill>
            <a:schemeClr val="bg1">
              <a:lumMod val="95000"/>
            </a:schemeClr>
          </a:solidFill>
          <a:ln>
            <a:solidFill>
              <a:schemeClr val="tx1"/>
            </a:solidFill>
          </a:ln>
        </p:spPr>
        <p:txBody>
          <a:bodyPr anchor="ctr" anchorCtr="0" rtlCol="0" wrap="square">
            <a:noAutofit/>
          </a:bodyPr>
          <a:lstStyle/>
          <a:p>
            <a:r>
              <a:rPr b="1" dirty="0" lang="fr-FR" sz="1400">
                <a:solidFill>
                  <a:schemeClr val="tx2"/>
                </a:solidFill>
                <a:latin charset="0" panose="02020603050405020304" pitchFamily="18" typeface="Times New Roman"/>
                <a:cs charset="0" panose="02020603050405020304" pitchFamily="18" typeface="Times New Roman"/>
              </a:rPr>
              <a:t>Image satellite de la ville</a:t>
            </a:r>
          </a:p>
        </p:txBody>
      </p:sp>
      <p:sp>
        <p:nvSpPr>
          <p:cNvPr id="10" name="Espace réservé du numéro de diapositive 1"/>
          <p:cNvSpPr>
            <a:spLocks noGrp="1"/>
          </p:cNvSpPr>
          <p:nvPr>
            <p:ph idx="12" sz="quarter" type="sldNum"/>
          </p:nvPr>
        </p:nvSpPr>
        <p:spPr>
          <a:xfrm>
            <a:off x="5285184" y="9466157"/>
            <a:ext cx="1600200" cy="527403"/>
          </a:xfrm>
        </p:spPr>
        <p:txBody>
          <a:bodyPr/>
          <a:lstStyle/>
          <a:p>
            <a:r>
              <a:rPr dirty="0" lang="fr-BE" smtClean="0" sz="1000"/>
              <a:t>9/26</a:t>
            </a:r>
            <a:endParaRPr dirty="0" lang="fr-BE" sz="1000"/>
          </a:p>
        </p:txBody>
      </p:sp>
      <p:sp>
        <p:nvSpPr>
          <p:cNvPr id="9" name="Espace réservé du pied de page 6"/>
          <p:cNvSpPr txBox="1">
            <a:spLocks/>
          </p:cNvSpPr>
          <p:nvPr/>
        </p:nvSpPr>
        <p:spPr>
          <a:xfrm>
            <a:off x="7660" y="9589894"/>
            <a:ext cx="3012925" cy="322590"/>
          </a:xfrm>
          <a:prstGeom prst="rect">
            <a:avLst/>
          </a:prstGeom>
        </p:spPr>
        <p:txBody>
          <a:bodyPr anchor="ctr" bIns="66040" lIns="132080" rIns="132080" rtlCol="0" tIns="66040" vert="horz"/>
          <a:lstStyle>
            <a:defPPr>
              <a:defRPr lang="fr-FR"/>
            </a:defPPr>
            <a:lvl1pPr algn="ctr" defTabSz="914400" eaLnBrk="1" hangingPunct="1" latinLnBrk="0" marL="0" rtl="0">
              <a:defRPr kern="1200" sz="1200">
                <a:solidFill>
                  <a:schemeClr val="tx1">
                    <a:tint val="75000"/>
                  </a:schemeClr>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l"/>
            <a:r>
              <a:rPr b="1" dirty="0" lang="fr-BE" smtClean="0" sz="1000">
                <a:solidFill>
                  <a:srgbClr val="898989"/>
                </a:solidFill>
                <a:latin charset="0" panose="02020603050405020304" pitchFamily="18" typeface="Times New Roman"/>
                <a:cs charset="0" panose="02020603050405020304" pitchFamily="18" typeface="Times New Roman"/>
              </a:rPr>
              <a:t>Expertise _</a:t>
            </a:r>
            <a:r>
              <a:rPr b="1" dirty="0" err="1" lang="fr-BE" smtClean="0" sz="1000">
                <a:solidFill>
                  <a:srgbClr val="898989"/>
                </a:solidFill>
                <a:latin charset="0" panose="02020603050405020304" pitchFamily="18" typeface="Times New Roman"/>
                <a:cs charset="0" panose="02020603050405020304" pitchFamily="18" typeface="Times New Roman"/>
              </a:rPr>
              <a:t>BMCE_Appartement_TF</a:t>
            </a:r>
            <a:r>
              <a:rPr b="1" dirty="0" lang="fr-BE" smtClean="0" sz="1000">
                <a:solidFill>
                  <a:srgbClr val="898989"/>
                </a:solidFill>
                <a:latin charset="0" panose="02020603050405020304" pitchFamily="18" typeface="Times New Roman"/>
                <a:cs charset="0" panose="02020603050405020304" pitchFamily="18" typeface="Times New Roman"/>
              </a:rPr>
              <a:t> 47125/58</a:t>
            </a:r>
            <a:endParaRPr b="1" dirty="0" lang="fr-BE" sz="1000">
              <a:solidFill>
                <a:schemeClr val="bg1">
                  <a:lumMod val="50000"/>
                </a:schemeClr>
              </a:solidFill>
              <a:latin charset="0" panose="02020603050405020304" pitchFamily="18" typeface="Times New Roman"/>
              <a:cs charset="0" panose="02020603050405020304" pitchFamily="18" typeface="Times New Roman"/>
            </a:endParaRPr>
          </a:p>
        </p:txBody>
      </p:sp>
      <p:pic>
        <p:nvPicPr>
          <p:cNvPr id="3" name="Image 2"/>
          <p:cNvPicPr>
            <a:picLocks noChangeAspect="1"/>
          </p:cNvPicPr>
          <p:nvPr/>
        </p:nvPicPr>
        <p:blipFill>
          <a:blip cstate="print" r:embed="rId2">
            <a:extLst>
              <a:ext uri="{28A0092B-C50C-407E-A947-70E740481C1C}">
                <a14:useLocalDpi xmlns:a14="http://schemas.microsoft.com/office/drawing/2010/main" val="0"/>
              </a:ext>
            </a:extLst>
          </a:blip>
          <a:stretch>
            <a:fillRect/>
          </a:stretch>
        </p:blipFill>
        <p:spPr>
          <a:xfrm>
            <a:off x="585353" y="853744"/>
            <a:ext cx="5818597" cy="4114662"/>
          </a:xfrm>
          <a:prstGeom prst="rect">
            <a:avLst/>
          </a:prstGeom>
        </p:spPr>
      </p:pic>
      <p:pic>
        <p:nvPicPr>
          <p:cNvPr id="4" name="Image 3"/>
          <p:cNvPicPr>
            <a:picLocks noChangeAspect="1"/>
          </p:cNvPicPr>
          <p:nvPr/>
        </p:nvPicPr>
        <p:blipFill>
          <a:blip cstate="print" r:embed="rId3">
            <a:extLst>
              <a:ext uri="{28A0092B-C50C-407E-A947-70E740481C1C}">
                <a14:useLocalDpi xmlns:a14="http://schemas.microsoft.com/office/drawing/2010/main" val="0"/>
              </a:ext>
            </a:extLst>
          </a:blip>
          <a:stretch>
            <a:fillRect/>
          </a:stretch>
        </p:blipFill>
        <p:spPr>
          <a:xfrm>
            <a:off x="585353" y="5399450"/>
            <a:ext cx="5768617" cy="4079319"/>
          </a:xfrm>
          <a:prstGeom prst="rect">
            <a:avLst/>
          </a:prstGeom>
        </p:spPr>
      </p:pic>
      <p:sp>
        <p:nvSpPr>
          <p:cNvPr id="6" name="Rectangle 5"/>
          <p:cNvSpPr/>
          <p:nvPr/>
        </p:nvSpPr>
        <p:spPr>
          <a:xfrm>
            <a:off x="585353" y="853744"/>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MA" smtClean="0" sz="1000">
                <a:solidFill>
                  <a:schemeClr val="tx1"/>
                </a:solidFill>
              </a:rPr>
              <a:t>Terra Modus 2023</a:t>
            </a:r>
            <a:endParaRPr b="1" dirty="0" lang="fr-FR" sz="1000">
              <a:solidFill>
                <a:schemeClr val="tx1"/>
              </a:solidFill>
            </a:endParaRPr>
          </a:p>
        </p:txBody>
      </p:sp>
      <p:sp>
        <p:nvSpPr>
          <p:cNvPr id="13" name="Rectangle 12"/>
          <p:cNvSpPr/>
          <p:nvPr/>
        </p:nvSpPr>
        <p:spPr>
          <a:xfrm>
            <a:off x="585352" y="5395639"/>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b="1" dirty="0" lang="fr-MA" smtClean="0" sz="1000">
                <a:solidFill>
                  <a:schemeClr val="tx1"/>
                </a:solidFill>
              </a:rPr>
              <a:t>Terra Modus 2023</a:t>
            </a:r>
            <a:endParaRPr b="1" dirty="0" lang="fr-FR" sz="1000">
              <a:solidFill>
                <a:schemeClr val="tx1"/>
              </a:solidFill>
            </a:endParaRPr>
          </a:p>
        </p:txBody>
      </p:sp>
    </p:spTree>
    <p:extLst>
      <p:ext uri="{BB962C8B-B14F-4D97-AF65-F5344CB8AC3E}">
        <p14:creationId xmlns:p14="http://schemas.microsoft.com/office/powerpoint/2010/main" val="1242463316"/>
      </p:ext>
    </p:extLst>
  </p:cSld>
  <p:clrMapOvr>
    <a:masterClrMapping/>
  </p:clrMapOvr>
  <p:timing>
    <p:tnLst>
      <p:par>
        <p:cTn dur="indefinite" id="1" nodeType="tmRoot" restart="never"/>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34263</TotalTime>
  <Words>4428</Words>
  <Application>Microsoft Office PowerPoint</Application>
  <PresentationFormat>Format A4 (210 x 297 mm)</PresentationFormat>
  <Paragraphs>1273</Paragraphs>
  <Slides>26</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Arabic Typesetting</vt:lpstr>
      <vt:lpstr>Arial</vt:lpstr>
      <vt:lpstr>Calibri</vt:lpstr>
      <vt:lpstr>Calibri Light</vt:lpstr>
      <vt:lpstr>Cambria Math</vt:lpstr>
      <vt:lpstr>Edwardian Script ITC</vt:lpstr>
      <vt:lpstr>Georgia</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2011-06-07T16:23:07Z</dcterms:created>
  <dc:creator>User</dc:creator>
  <cp:lastModifiedBy>Salah Eddine EL KACIMI</cp:lastModifiedBy>
  <cp:lastPrinted>2018-09-24T17:45:21Z</cp:lastPrinted>
  <dcterms:modified xsi:type="dcterms:W3CDTF">2023-01-02T16:42:07Z</dcterms:modified>
  <cp:revision>3560</cp:revision>
  <dc:title>Evaluation Immobilière</dc:title>
</cp:coreProperties>
</file>